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0" r:id="rId14"/>
    <p:sldId id="267"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5C6"/>
    <a:srgbClr val="21488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68393" autoAdjust="0"/>
  </p:normalViewPr>
  <p:slideViewPr>
    <p:cSldViewPr>
      <p:cViewPr varScale="1">
        <p:scale>
          <a:sx n="115" d="100"/>
          <a:sy n="115" d="100"/>
        </p:scale>
        <p:origin x="149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AB411F-8989-4E8F-842B-4ABED895FDF8}" type="datetimeFigureOut">
              <a:rPr lang="en-US" smtClean="0"/>
              <a:pPr/>
              <a:t>10/20/2017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5E4C49-DC73-428A-A17B-91EFEBCE09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E-mail:</a:t>
            </a:r>
            <a:r>
              <a:rPr lang="en-US" baseline="0" dirty="0" smtClean="0"/>
              <a:t> contact_siars@finki.ukim.mk</a:t>
            </a:r>
          </a:p>
          <a:p>
            <a:r>
              <a:rPr lang="en-US" b="1" baseline="0" dirty="0" smtClean="0"/>
              <a:t>Web-site: </a:t>
            </a:r>
            <a:r>
              <a:rPr lang="en-US" baseline="0" dirty="0" smtClean="0"/>
              <a:t>http://siars.finki.ukim.mk/ </a:t>
            </a:r>
            <a:endParaRPr lang="en-US" dirty="0" smtClean="0"/>
          </a:p>
          <a:p>
            <a:endParaRPr lang="en-US" dirty="0"/>
          </a:p>
        </p:txBody>
      </p:sp>
      <p:sp>
        <p:nvSpPr>
          <p:cNvPr id="4" name="Slide Number Placeholder 3"/>
          <p:cNvSpPr>
            <a:spLocks noGrp="1"/>
          </p:cNvSpPr>
          <p:nvPr>
            <p:ph type="sldNum" sz="quarter" idx="10"/>
          </p:nvPr>
        </p:nvSpPr>
        <p:spPr/>
        <p:txBody>
          <a:bodyPr/>
          <a:lstStyle/>
          <a:p>
            <a:fld id="{775E4C49-DC73-428A-A17B-91EFEBCE092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dirty="0" smtClean="0">
                <a:solidFill>
                  <a:schemeClr val="tx1"/>
                </a:solidFill>
                <a:effectLst/>
                <a:latin typeface="+mn-lt"/>
                <a:ea typeface="+mn-ea"/>
                <a:cs typeface="+mn-cs"/>
              </a:rPr>
              <a:t>SIARS is a </a:t>
            </a:r>
            <a:r>
              <a:rPr lang="en-US" sz="1200" kern="1200" dirty="0" err="1" smtClean="0">
                <a:solidFill>
                  <a:schemeClr val="tx1"/>
                </a:solidFill>
                <a:effectLst/>
                <a:latin typeface="+mn-lt"/>
                <a:ea typeface="+mn-ea"/>
                <a:cs typeface="+mn-cs"/>
              </a:rPr>
              <a:t>Telemedical</a:t>
            </a:r>
            <a:r>
              <a:rPr lang="en-US" sz="1200" kern="1200" dirty="0" smtClean="0">
                <a:solidFill>
                  <a:schemeClr val="tx1"/>
                </a:solidFill>
                <a:effectLst/>
                <a:latin typeface="+mn-lt"/>
                <a:ea typeface="+mn-ea"/>
                <a:cs typeface="+mn-cs"/>
              </a:rPr>
              <a:t> Information Smart System that uses biosensors, implements an automatic triage for the injured soldiers and transfer their vital parameters to the hospital. First Aid Responder gives medical treatment and prepare the heavy injured soldier for transportation according to the readings from the soldier’s biosensor.</a:t>
            </a:r>
          </a:p>
          <a:p>
            <a:pPr marL="228600" indent="-228600">
              <a:buAutoNum type="arabicPeriod"/>
            </a:pPr>
            <a:r>
              <a:rPr lang="en-US" sz="1200" kern="1200" dirty="0" smtClean="0">
                <a:solidFill>
                  <a:schemeClr val="tx1"/>
                </a:solidFill>
                <a:effectLst/>
                <a:latin typeface="+mn-lt"/>
                <a:ea typeface="+mn-ea"/>
                <a:cs typeface="+mn-cs"/>
              </a:rPr>
              <a:t>Multiple biosensors are attached on the injured soldier in order to get more precise clinical picture of the soldier while transporting to the hospital.</a:t>
            </a:r>
          </a:p>
          <a:p>
            <a:pPr marL="228600" indent="-228600">
              <a:buAutoNum type="arabicPeriod"/>
            </a:pPr>
            <a:r>
              <a:rPr lang="en-US" sz="1200" kern="1200" dirty="0" smtClean="0">
                <a:solidFill>
                  <a:schemeClr val="tx1"/>
                </a:solidFill>
                <a:effectLst/>
                <a:latin typeface="+mn-lt"/>
                <a:ea typeface="+mn-ea"/>
                <a:cs typeface="+mn-cs"/>
              </a:rPr>
              <a:t>According the previous measurements, the doctor in the hospital will get the full patient bio data history from the moment of injury. </a:t>
            </a:r>
            <a:endParaRPr lang="en-US" dirty="0"/>
          </a:p>
        </p:txBody>
      </p:sp>
      <p:sp>
        <p:nvSpPr>
          <p:cNvPr id="4" name="Slide Number Placeholder 3"/>
          <p:cNvSpPr>
            <a:spLocks noGrp="1"/>
          </p:cNvSpPr>
          <p:nvPr>
            <p:ph type="sldNum" sz="quarter" idx="10"/>
          </p:nvPr>
        </p:nvSpPr>
        <p:spPr/>
        <p:txBody>
          <a:bodyPr/>
          <a:lstStyle/>
          <a:p>
            <a:fld id="{775E4C49-DC73-428A-A17B-91EFEBCE0922}" type="slidenum">
              <a:rPr lang="en-US" smtClean="0"/>
              <a:pPr/>
              <a:t>4</a:t>
            </a:fld>
            <a:endParaRPr lang="en-US"/>
          </a:p>
        </p:txBody>
      </p:sp>
    </p:spTree>
    <p:extLst>
      <p:ext uri="{BB962C8B-B14F-4D97-AF65-F5344CB8AC3E}">
        <p14:creationId xmlns:p14="http://schemas.microsoft.com/office/powerpoint/2010/main" val="2825578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SIARS Model</a:t>
            </a:r>
            <a:endParaRPr lang="en-US" dirty="0"/>
          </a:p>
        </p:txBody>
      </p:sp>
      <p:sp>
        <p:nvSpPr>
          <p:cNvPr id="4" name="Slide Number Placeholder 3"/>
          <p:cNvSpPr>
            <a:spLocks noGrp="1"/>
          </p:cNvSpPr>
          <p:nvPr>
            <p:ph type="sldNum" sz="quarter" idx="10"/>
          </p:nvPr>
        </p:nvSpPr>
        <p:spPr/>
        <p:txBody>
          <a:bodyPr/>
          <a:lstStyle/>
          <a:p>
            <a:fld id="{775E4C49-DC73-428A-A17B-91EFEBCE0922}" type="slidenum">
              <a:rPr lang="en-US" smtClean="0"/>
              <a:pPr/>
              <a:t>10</a:t>
            </a:fld>
            <a:endParaRPr lang="en-US"/>
          </a:p>
        </p:txBody>
      </p:sp>
    </p:spTree>
    <p:extLst>
      <p:ext uri="{BB962C8B-B14F-4D97-AF65-F5344CB8AC3E}">
        <p14:creationId xmlns:p14="http://schemas.microsoft.com/office/powerpoint/2010/main" val="3794869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The FAR can see soldiers vital signs and select the given medication</a:t>
            </a:r>
            <a:endParaRPr lang="en-US" dirty="0"/>
          </a:p>
        </p:txBody>
      </p:sp>
      <p:sp>
        <p:nvSpPr>
          <p:cNvPr id="4" name="Slide Number Placeholder 3"/>
          <p:cNvSpPr>
            <a:spLocks noGrp="1"/>
          </p:cNvSpPr>
          <p:nvPr>
            <p:ph type="sldNum" sz="quarter" idx="10"/>
          </p:nvPr>
        </p:nvSpPr>
        <p:spPr/>
        <p:txBody>
          <a:bodyPr/>
          <a:lstStyle/>
          <a:p>
            <a:fld id="{775E4C49-DC73-428A-A17B-91EFEBCE0922}" type="slidenum">
              <a:rPr lang="en-US" smtClean="0"/>
              <a:pPr/>
              <a:t>11</a:t>
            </a:fld>
            <a:endParaRPr lang="en-US"/>
          </a:p>
        </p:txBody>
      </p:sp>
    </p:spTree>
    <p:extLst>
      <p:ext uri="{BB962C8B-B14F-4D97-AF65-F5344CB8AC3E}">
        <p14:creationId xmlns:p14="http://schemas.microsoft.com/office/powerpoint/2010/main" val="2951431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Vital signs screen in real time</a:t>
            </a:r>
          </a:p>
          <a:p>
            <a:r>
              <a:rPr lang="en-US" sz="1200" i="1" kern="1200" dirty="0" smtClean="0">
                <a:solidFill>
                  <a:schemeClr val="tx1"/>
                </a:solidFill>
                <a:effectLst/>
                <a:latin typeface="+mn-lt"/>
                <a:ea typeface="+mn-ea"/>
                <a:cs typeface="+mn-cs"/>
              </a:rPr>
              <a:t>History screen for HR and RR</a:t>
            </a:r>
          </a:p>
          <a:p>
            <a:r>
              <a:rPr lang="en-US" sz="1200" i="1" kern="1200" dirty="0" smtClean="0">
                <a:solidFill>
                  <a:schemeClr val="tx1"/>
                </a:solidFill>
                <a:effectLst/>
                <a:latin typeface="+mn-lt"/>
                <a:ea typeface="+mn-ea"/>
                <a:cs typeface="+mn-cs"/>
              </a:rPr>
              <a:t>Glasgow coma scale screen</a:t>
            </a:r>
          </a:p>
          <a:p>
            <a:r>
              <a:rPr lang="en-US" sz="1200" i="1" kern="1200" dirty="0" smtClean="0">
                <a:solidFill>
                  <a:schemeClr val="tx1"/>
                </a:solidFill>
                <a:effectLst/>
                <a:latin typeface="+mn-lt"/>
                <a:ea typeface="+mn-ea"/>
                <a:cs typeface="+mn-cs"/>
              </a:rPr>
              <a:t>Injured body parts screen</a:t>
            </a:r>
            <a:endParaRPr lang="en-US" dirty="0"/>
          </a:p>
        </p:txBody>
      </p:sp>
      <p:sp>
        <p:nvSpPr>
          <p:cNvPr id="4" name="Slide Number Placeholder 3"/>
          <p:cNvSpPr>
            <a:spLocks noGrp="1"/>
          </p:cNvSpPr>
          <p:nvPr>
            <p:ph type="sldNum" sz="quarter" idx="10"/>
          </p:nvPr>
        </p:nvSpPr>
        <p:spPr/>
        <p:txBody>
          <a:bodyPr/>
          <a:lstStyle/>
          <a:p>
            <a:fld id="{775E4C49-DC73-428A-A17B-91EFEBCE0922}" type="slidenum">
              <a:rPr lang="en-US" smtClean="0"/>
              <a:pPr/>
              <a:t>12</a:t>
            </a:fld>
            <a:endParaRPr lang="en-US"/>
          </a:p>
        </p:txBody>
      </p:sp>
    </p:spTree>
    <p:extLst>
      <p:ext uri="{BB962C8B-B14F-4D97-AF65-F5344CB8AC3E}">
        <p14:creationId xmlns:p14="http://schemas.microsoft.com/office/powerpoint/2010/main" val="306599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914400" y="1524000"/>
            <a:ext cx="7239000" cy="4343400"/>
          </a:xfrm>
        </p:spPr>
        <p:txBody>
          <a:bodyPr anchor="t" anchorCtr="0">
            <a:normAutofit/>
          </a:bodyPr>
          <a:lstStyle>
            <a:lvl1pPr algn="ctr">
              <a:defRPr sz="4000" b="1">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2286000" y="5867400"/>
            <a:ext cx="6172200" cy="507522"/>
          </a:xfrm>
        </p:spPr>
        <p:txBody>
          <a:bodyPr>
            <a:normAutofit/>
          </a:bodyPr>
          <a:lstStyle>
            <a:lvl1pPr marL="0" indent="0" algn="r">
              <a:buNone/>
              <a:defRPr sz="1600" b="1">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bwMode="auto">
          <a:xfrm rot="5400000">
            <a:off x="7764621" y="1174097"/>
            <a:ext cx="2286000" cy="381000"/>
          </a:xfrm>
        </p:spPr>
        <p:txBody>
          <a:bodyPr/>
          <a:lstStyle>
            <a:lvl1pPr>
              <a:defRPr>
                <a:solidFill>
                  <a:schemeClr val="bg1"/>
                </a:solidFill>
              </a:defRPr>
            </a:lvl1pPr>
          </a:lstStyle>
          <a:p>
            <a:fld id="{E6C9EDB0-6190-4B77-AC4F-826100C19B2E}" type="datetime1">
              <a:rPr lang="en-US" smtClean="0"/>
              <a:t>10/20/2017</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lvl1pPr>
              <a:defRPr>
                <a:solidFill>
                  <a:schemeClr val="bg1"/>
                </a:solidFill>
              </a:defRPr>
            </a:lvl1pPr>
          </a:lstStyle>
          <a:p>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279AF5-DF6A-4733-8DEB-37B3661A7D8C}" type="datetime1">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B840D-CD94-474A-B9D0-48DB47C438F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63848D-AB4D-4D30-8413-91849B6149F2}" type="datetime1">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B840D-CD94-474A-B9D0-48DB47C438F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19CBDD2-CF65-497C-B4D5-04850F1772B5}" type="datetime1">
              <a:rPr lang="en-US" smtClean="0"/>
              <a:t>10/20/2017</a:t>
            </a:fld>
            <a:endParaRPr lang="en-US"/>
          </a:p>
        </p:txBody>
      </p:sp>
      <p:sp>
        <p:nvSpPr>
          <p:cNvPr id="9" name="Slide Number Placeholder 8"/>
          <p:cNvSpPr>
            <a:spLocks noGrp="1"/>
          </p:cNvSpPr>
          <p:nvPr>
            <p:ph type="sldNum" sz="quarter" idx="15"/>
          </p:nvPr>
        </p:nvSpPr>
        <p:spPr/>
        <p:txBody>
          <a:bodyPr rtlCol="0"/>
          <a:lstStyle/>
          <a:p>
            <a:fld id="{868B840D-CD94-474A-B9D0-48DB47C438FD}"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D6C088D-72B7-4924-AD10-A2F500F615F7}" type="datetime1">
              <a:rPr lang="en-US" smtClean="0"/>
              <a:t>10/20/2017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68B840D-CD94-474A-B9D0-48DB47C438F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F6877F4-E8A6-409D-8E12-2585438FB8AC}" type="datetime1">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8B840D-CD94-474A-B9D0-48DB47C438FD}"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3DF5847-0060-49A5-90BC-F143A6D2215A}" type="datetime1">
              <a:rPr lang="en-US" smtClean="0"/>
              <a:t>10/20/2017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8B840D-CD94-474A-B9D0-48DB47C438FD}"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C81F76A-5803-4D74-A818-CDF61B88DF0C}" type="datetime1">
              <a:rPr lang="en-US" smtClean="0"/>
              <a:t>10/20/2017</a:t>
            </a:fld>
            <a:endParaRPr lang="en-US"/>
          </a:p>
        </p:txBody>
      </p:sp>
      <p:sp>
        <p:nvSpPr>
          <p:cNvPr id="7" name="Slide Number Placeholder 6"/>
          <p:cNvSpPr>
            <a:spLocks noGrp="1"/>
          </p:cNvSpPr>
          <p:nvPr>
            <p:ph type="sldNum" sz="quarter" idx="11"/>
          </p:nvPr>
        </p:nvSpPr>
        <p:spPr/>
        <p:txBody>
          <a:bodyPr rtlCol="0"/>
          <a:lstStyle/>
          <a:p>
            <a:fld id="{868B840D-CD94-474A-B9D0-48DB47C438FD}"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2C12FC-889F-4A64-819E-14F913BED185}" type="datetime1">
              <a:rPr lang="en-US" smtClean="0"/>
              <a:t>10/20/2017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8B840D-CD94-474A-B9D0-48DB47C438F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91AA9C7-A0A3-45F3-A1C3-74FA03E4B2DC}" type="datetime1">
              <a:rPr lang="en-US" smtClean="0"/>
              <a:t>10/20/2017</a:t>
            </a:fld>
            <a:endParaRPr lang="en-US"/>
          </a:p>
        </p:txBody>
      </p:sp>
      <p:sp>
        <p:nvSpPr>
          <p:cNvPr id="22" name="Slide Number Placeholder 21"/>
          <p:cNvSpPr>
            <a:spLocks noGrp="1"/>
          </p:cNvSpPr>
          <p:nvPr>
            <p:ph type="sldNum" sz="quarter" idx="15"/>
          </p:nvPr>
        </p:nvSpPr>
        <p:spPr/>
        <p:txBody>
          <a:bodyPr rtlCol="0"/>
          <a:lstStyle/>
          <a:p>
            <a:fld id="{868B840D-CD94-474A-B9D0-48DB47C438FD}"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8987CE1-BC95-426C-BB4C-8DC01ECAF6BE}" type="datetime1">
              <a:rPr lang="en-US" smtClean="0"/>
              <a:t>10/20/2017</a:t>
            </a:fld>
            <a:endParaRPr lang="en-US"/>
          </a:p>
        </p:txBody>
      </p:sp>
      <p:sp>
        <p:nvSpPr>
          <p:cNvPr id="18" name="Slide Number Placeholder 17"/>
          <p:cNvSpPr>
            <a:spLocks noGrp="1"/>
          </p:cNvSpPr>
          <p:nvPr>
            <p:ph type="sldNum" sz="quarter" idx="11"/>
          </p:nvPr>
        </p:nvSpPr>
        <p:spPr/>
        <p:txBody>
          <a:bodyPr rtlCol="0"/>
          <a:lstStyle/>
          <a:p>
            <a:fld id="{868B840D-CD94-474A-B9D0-48DB47C438FD}"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p:cNvSpPr/>
          <p:nvPr userDrawn="1"/>
        </p:nvSpPr>
        <p:spPr>
          <a:xfrm>
            <a:off x="4343400" y="0"/>
            <a:ext cx="4800600" cy="304800"/>
          </a:xfrm>
          <a:prstGeom prst="rect">
            <a:avLst/>
          </a:prstGeom>
          <a:solidFill>
            <a:srgbClr val="39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0" y="0"/>
            <a:ext cx="4367783" cy="304800"/>
          </a:xfrm>
          <a:prstGeom prst="rect">
            <a:avLst/>
          </a:prstGeom>
          <a:solidFill>
            <a:srgbClr val="214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38200" y="3785289"/>
            <a:ext cx="6984127" cy="5511111"/>
          </a:xfrm>
          <a:prstGeom prst="rect">
            <a:avLst/>
          </a:prstGeom>
        </p:spPr>
      </p:pic>
      <p:sp>
        <p:nvSpPr>
          <p:cNvPr id="16" name="Straight Connector 15"/>
          <p:cNvSpPr>
            <a:spLocks noChangeShapeType="1"/>
          </p:cNvSpPr>
          <p:nvPr userDrawn="1"/>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86836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219200"/>
            <a:ext cx="7467600" cy="525475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accent1">
                    <a:lumMod val="75000"/>
                  </a:schemeClr>
                </a:solidFill>
                <a:latin typeface="Arial" panose="020B0604020202020204" pitchFamily="34" charset="0"/>
                <a:cs typeface="Arial" panose="020B0604020202020204" pitchFamily="34" charset="0"/>
              </a:defRPr>
            </a:lvl1pPr>
          </a:lstStyle>
          <a:p>
            <a:fld id="{AC4CE2C4-456A-482A-BD4E-90BD95D5206C}" type="datetime1">
              <a:rPr lang="en-US" smtClean="0"/>
              <a:pPr/>
              <a:t>10/20/2017</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accent1">
                    <a:lumMod val="75000"/>
                  </a:schemeClr>
                </a:solidFill>
                <a:latin typeface="Arial" panose="020B0604020202020204" pitchFamily="34" charset="0"/>
                <a:cs typeface="Arial" panose="020B0604020202020204" pitchFamily="34" charset="0"/>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Slide Number Placeholder 22"/>
          <p:cNvSpPr>
            <a:spLocks noGrp="1"/>
          </p:cNvSpPr>
          <p:nvPr>
            <p:ph type="sldNum" sz="quarter" idx="4"/>
          </p:nvPr>
        </p:nvSpPr>
        <p:spPr>
          <a:xfrm>
            <a:off x="8001000" y="6316784"/>
            <a:ext cx="609600" cy="521208"/>
          </a:xfrm>
          <a:prstGeom prst="rect">
            <a:avLst/>
          </a:prstGeom>
        </p:spPr>
        <p:txBody>
          <a:bodyPr vert="horz" anchor="ctr"/>
          <a:lstStyle>
            <a:lvl1pPr algn="ctr" eaLnBrk="1" latinLnBrk="0" hangingPunct="1">
              <a:defRPr kumimoji="0" sz="1600" b="1">
                <a:solidFill>
                  <a:schemeClr val="accent1">
                    <a:lumMod val="75000"/>
                  </a:schemeClr>
                </a:solidFill>
                <a:latin typeface="Arial" panose="020B0604020202020204" pitchFamily="34" charset="0"/>
                <a:cs typeface="Arial" panose="020B0604020202020204" pitchFamily="34" charset="0"/>
              </a:defRPr>
            </a:lvl1pPr>
          </a:lstStyle>
          <a:p>
            <a:fld id="{868B840D-CD94-474A-B9D0-48DB47C438FD}" type="slidenum">
              <a:rPr lang="en-US" smtClean="0"/>
              <a:pPr/>
              <a:t>‹#›</a:t>
            </a:fld>
            <a:endParaRPr lang="en-US" dirty="0"/>
          </a:p>
        </p:txBody>
      </p:sp>
      <p:pic>
        <p:nvPicPr>
          <p:cNvPr id="15" name="Picture 4"/>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186787" y="6248400"/>
            <a:ext cx="1261013" cy="541244"/>
          </a:xfrm>
          <a:prstGeom prst="rect">
            <a:avLst/>
          </a:prstGeom>
          <a:noFill/>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rtl="0" eaLnBrk="1" latinLnBrk="0" hangingPunct="1">
        <a:spcBef>
          <a:spcPct val="0"/>
        </a:spcBef>
        <a:buNone/>
        <a:defRPr kumimoji="0" sz="3000" b="0" kern="1200" cap="small" baseline="0">
          <a:solidFill>
            <a:schemeClr val="accent1">
              <a:lumMod val="75000"/>
            </a:schemeClr>
          </a:solidFill>
          <a:latin typeface="Arial" panose="020B0604020202020204" pitchFamily="34" charset="0"/>
          <a:ea typeface="+mj-ea"/>
          <a:cs typeface="Arial" panose="020B0604020202020204" pitchFamily="34" charset="0"/>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Arial" panose="020B0604020202020204" pitchFamily="34" charset="0"/>
          <a:ea typeface="+mn-ea"/>
          <a:cs typeface="Arial" panose="020B0604020202020204" pitchFamily="34" charset="0"/>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Arial" panose="020B0604020202020204" pitchFamily="34" charset="0"/>
          <a:ea typeface="+mn-ea"/>
          <a:cs typeface="Arial" panose="020B0604020202020204" pitchFamily="34" charset="0"/>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tif"/><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Smart I</a:t>
            </a:r>
            <a:br>
              <a:rPr lang="en-US" dirty="0" smtClean="0"/>
            </a:br>
            <a:r>
              <a:rPr lang="en-US" dirty="0"/>
              <a:t/>
            </a:r>
            <a:br>
              <a:rPr lang="en-US" dirty="0"/>
            </a:br>
            <a:r>
              <a:rPr lang="en-US" dirty="0" smtClean="0"/>
              <a:t/>
            </a:r>
            <a:br>
              <a:rPr lang="en-US" dirty="0" smtClean="0"/>
            </a:br>
            <a:r>
              <a:rPr lang="en-US" dirty="0"/>
              <a:t/>
            </a:r>
            <a:br>
              <a:rPr lang="en-US" dirty="0"/>
            </a:br>
            <a:r>
              <a:rPr lang="en-US" dirty="0"/>
              <a:t/>
            </a:r>
            <a:br>
              <a:rPr lang="en-US" dirty="0"/>
            </a:br>
            <a:r>
              <a:rPr lang="en-US" dirty="0" smtClean="0"/>
              <a:t>Advisory Rescue System</a:t>
            </a:r>
            <a:endParaRPr lang="en-US" dirty="0"/>
          </a:p>
        </p:txBody>
      </p:sp>
      <p:sp>
        <p:nvSpPr>
          <p:cNvPr id="3" name="Subtitle 2"/>
          <p:cNvSpPr>
            <a:spLocks noGrp="1"/>
          </p:cNvSpPr>
          <p:nvPr>
            <p:ph type="subTitle" idx="1"/>
          </p:nvPr>
        </p:nvSpPr>
        <p:spPr>
          <a:xfrm>
            <a:off x="2286000" y="5562600"/>
            <a:ext cx="6172200" cy="812322"/>
          </a:xfrm>
        </p:spPr>
        <p:txBody>
          <a:bodyPr>
            <a:normAutofit fontScale="85000" lnSpcReduction="20000"/>
          </a:bodyPr>
          <a:lstStyle/>
          <a:p>
            <a:r>
              <a:rPr lang="en-US" dirty="0"/>
              <a:t>SPS - NATO - Slovenia </a:t>
            </a:r>
            <a:r>
              <a:rPr lang="en-US" dirty="0" smtClean="0"/>
              <a:t>– </a:t>
            </a:r>
            <a:r>
              <a:rPr lang="en-US" dirty="0"/>
              <a:t>the former Yugoslav Republic of Macedonia*</a:t>
            </a:r>
            <a:endParaRPr lang="en-US" i="1" dirty="0"/>
          </a:p>
          <a:p>
            <a:r>
              <a:rPr lang="en-US" dirty="0"/>
              <a:t>Project ISEG.EAP.SFPP 984753</a:t>
            </a:r>
          </a:p>
          <a:p>
            <a:r>
              <a:rPr lang="en-US" dirty="0"/>
              <a:t>Project duration: 08.04.2015 – 08.04.2018</a:t>
            </a:r>
          </a:p>
        </p:txBody>
      </p:sp>
      <p:sp>
        <p:nvSpPr>
          <p:cNvPr id="5" name="TextBox 4"/>
          <p:cNvSpPr txBox="1"/>
          <p:nvPr/>
        </p:nvSpPr>
        <p:spPr>
          <a:xfrm>
            <a:off x="304800" y="228600"/>
            <a:ext cx="8610600" cy="914400"/>
          </a:xfrm>
          <a:prstGeom prst="rect">
            <a:avLst/>
          </a:prstGeom>
          <a:noFill/>
        </p:spPr>
        <p:txBody>
          <a:bodyPr wrap="square" rtlCol="0">
            <a:spAutoFit/>
          </a:bodyPr>
          <a:lstStyle/>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 y="50998"/>
            <a:ext cx="7734300" cy="1168202"/>
          </a:xfrm>
          <a:prstGeom prst="rect">
            <a:avLst/>
          </a:prstGeom>
        </p:spPr>
      </p:pic>
      <p:sp>
        <p:nvSpPr>
          <p:cNvPr id="4" name="TextBox 3"/>
          <p:cNvSpPr txBox="1"/>
          <p:nvPr/>
        </p:nvSpPr>
        <p:spPr>
          <a:xfrm>
            <a:off x="2185169" y="6546067"/>
            <a:ext cx="6373861" cy="307777"/>
          </a:xfrm>
          <a:prstGeom prst="rect">
            <a:avLst/>
          </a:prstGeom>
          <a:noFill/>
        </p:spPr>
        <p:txBody>
          <a:bodyPr wrap="none" rtlCol="0">
            <a:spAutoFit/>
          </a:bodyPr>
          <a:lstStyle/>
          <a:p>
            <a:r>
              <a:rPr lang="en-US" sz="1400" i="1" dirty="0">
                <a:solidFill>
                  <a:schemeClr val="bg1"/>
                </a:solidFill>
              </a:rPr>
              <a:t>*Turkey </a:t>
            </a:r>
            <a:r>
              <a:rPr lang="en-US" sz="1400" i="1" dirty="0" err="1">
                <a:solidFill>
                  <a:schemeClr val="bg1"/>
                </a:solidFill>
              </a:rPr>
              <a:t>recognises</a:t>
            </a:r>
            <a:r>
              <a:rPr lang="en-US" sz="1400" i="1" dirty="0">
                <a:solidFill>
                  <a:schemeClr val="bg1"/>
                </a:solidFill>
              </a:rPr>
              <a:t> the Republic of Macedonia with its constitutional name.</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001000" y="6300230"/>
            <a:ext cx="609600" cy="520700"/>
          </a:xfrm>
        </p:spPr>
        <p:txBody>
          <a:bodyPr/>
          <a:lstStyle/>
          <a:p>
            <a:fld id="{868B840D-CD94-474A-B9D0-48DB47C438FD}" type="slidenum">
              <a:rPr lang="en-US" smtClean="0"/>
              <a:pPr/>
              <a:t>10</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81000"/>
            <a:ext cx="8686800" cy="5791200"/>
          </a:xfrm>
          <a:prstGeom prst="rect">
            <a:avLst/>
          </a:prstGeom>
        </p:spPr>
      </p:pic>
      <p:sp>
        <p:nvSpPr>
          <p:cNvPr id="8" name="Oval 7"/>
          <p:cNvSpPr/>
          <p:nvPr/>
        </p:nvSpPr>
        <p:spPr>
          <a:xfrm>
            <a:off x="4876800" y="685800"/>
            <a:ext cx="381000" cy="533400"/>
          </a:xfrm>
          <a:prstGeom prst="ellipse">
            <a:avLst/>
          </a:pr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981200" y="609600"/>
            <a:ext cx="381000" cy="533400"/>
          </a:xfrm>
          <a:prstGeom prst="ellipse">
            <a:avLst/>
          </a:pr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239000" y="1371600"/>
            <a:ext cx="381000" cy="533400"/>
          </a:xfrm>
          <a:prstGeom prst="ellipse">
            <a:avLst/>
          </a:pr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067300" y="2590800"/>
            <a:ext cx="381000" cy="533400"/>
          </a:xfrm>
          <a:prstGeom prst="ellipse">
            <a:avLst/>
          </a:pr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105400" y="4381500"/>
            <a:ext cx="381000" cy="533400"/>
          </a:xfrm>
          <a:prstGeom prst="ellipse">
            <a:avLst/>
          </a:pr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38200" y="4267200"/>
            <a:ext cx="381000" cy="533400"/>
          </a:xfrm>
          <a:prstGeom prst="ellipse">
            <a:avLst/>
          </a:pr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28600" y="838200"/>
            <a:ext cx="1600200" cy="27432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28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5" grpId="0" animBg="1"/>
      <p:bldP spid="1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Mobile application for FAR</a:t>
            </a:r>
            <a:endParaRPr lang="en-US" dirty="0"/>
          </a:p>
        </p:txBody>
      </p:sp>
      <p:sp>
        <p:nvSpPr>
          <p:cNvPr id="4" name="Content Placeholder 3"/>
          <p:cNvSpPr>
            <a:spLocks noGrp="1"/>
          </p:cNvSpPr>
          <p:nvPr>
            <p:ph sz="quarter" idx="1"/>
          </p:nvPr>
        </p:nvSpPr>
        <p:spPr/>
        <p:txBody>
          <a:bodyPr/>
          <a:lstStyle/>
          <a:p>
            <a:endParaRPr lang="en-US" dirty="0"/>
          </a:p>
        </p:txBody>
      </p:sp>
      <p:sp>
        <p:nvSpPr>
          <p:cNvPr id="2" name="Slide Number Placeholder 1"/>
          <p:cNvSpPr>
            <a:spLocks noGrp="1"/>
          </p:cNvSpPr>
          <p:nvPr>
            <p:ph type="sldNum" sz="quarter" idx="4294967295"/>
          </p:nvPr>
        </p:nvSpPr>
        <p:spPr>
          <a:xfrm>
            <a:off x="8001000" y="6316663"/>
            <a:ext cx="609600" cy="520700"/>
          </a:xfrm>
        </p:spPr>
        <p:txBody>
          <a:bodyPr/>
          <a:lstStyle/>
          <a:p>
            <a:fld id="{868B840D-CD94-474A-B9D0-48DB47C438FD}" type="slidenum">
              <a:rPr lang="en-US" smtClean="0"/>
              <a:pPr/>
              <a:t>11</a:t>
            </a:fld>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471616" y="1143000"/>
            <a:ext cx="3212691" cy="4273379"/>
          </a:xfrm>
          <a:prstGeom prst="rect">
            <a:avLst/>
          </a:prstGeom>
          <a:noFill/>
          <a:ln>
            <a:noFill/>
          </a:ln>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bwMode="auto">
          <a:xfrm>
            <a:off x="2361531" y="1307518"/>
            <a:ext cx="2919713" cy="4279557"/>
          </a:xfrm>
          <a:prstGeom prst="rect">
            <a:avLst/>
          </a:prstGeom>
          <a:noFill/>
          <a:ln>
            <a:noFill/>
          </a:ln>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3410146" y="1661728"/>
            <a:ext cx="3035380" cy="4283438"/>
          </a:xfrm>
          <a:prstGeom prst="rect">
            <a:avLst/>
          </a:prstGeom>
        </p:spPr>
      </p:pic>
      <p:pic>
        <p:nvPicPr>
          <p:cNvPr id="9" name="Picture 8"/>
          <p:cNvPicPr/>
          <p:nvPr/>
        </p:nvPicPr>
        <p:blipFill>
          <a:blip r:embed="rId6">
            <a:extLst>
              <a:ext uri="{28A0092B-C50C-407E-A947-70E740481C1C}">
                <a14:useLocalDpi xmlns:a14="http://schemas.microsoft.com/office/drawing/2010/main" val="0"/>
              </a:ext>
            </a:extLst>
          </a:blip>
          <a:stretch>
            <a:fillRect/>
          </a:stretch>
        </p:blipFill>
        <p:spPr>
          <a:xfrm>
            <a:off x="5153258" y="2102452"/>
            <a:ext cx="3048452" cy="4283438"/>
          </a:xfrm>
          <a:prstGeom prst="rect">
            <a:avLst/>
          </a:prstGeom>
        </p:spPr>
      </p:pic>
    </p:spTree>
    <p:extLst>
      <p:ext uri="{BB962C8B-B14F-4D97-AF65-F5344CB8AC3E}">
        <p14:creationId xmlns:p14="http://schemas.microsoft.com/office/powerpoint/2010/main" val="211927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Mobile application for Role 1 (transport)</a:t>
            </a:r>
            <a:endParaRPr lang="en-US" dirty="0"/>
          </a:p>
        </p:txBody>
      </p:sp>
      <p:sp>
        <p:nvSpPr>
          <p:cNvPr id="4" name="Slide Number Placeholder 3"/>
          <p:cNvSpPr>
            <a:spLocks noGrp="1"/>
          </p:cNvSpPr>
          <p:nvPr>
            <p:ph type="sldNum" sz="quarter" idx="15"/>
          </p:nvPr>
        </p:nvSpPr>
        <p:spPr/>
        <p:txBody>
          <a:bodyPr/>
          <a:lstStyle/>
          <a:p>
            <a:fld id="{868B840D-CD94-474A-B9D0-48DB47C438FD}" type="slidenum">
              <a:rPr lang="en-US" smtClean="0"/>
              <a:pPr/>
              <a:t>12</a:t>
            </a:fld>
            <a:endParaRPr lang="en-US" dirty="0"/>
          </a:p>
        </p:txBody>
      </p:sp>
      <p:pic>
        <p:nvPicPr>
          <p:cNvPr id="5" name="image23.png" descr="Sl1.png"/>
          <p:cNvPicPr>
            <a:picLocks noGrp="1"/>
          </p:cNvPicPr>
          <p:nvPr>
            <p:ph sz="quarter" idx="1"/>
          </p:nvPr>
        </p:nvPicPr>
        <p:blipFill>
          <a:blip r:embed="rId3" cstate="print"/>
          <a:srcRect/>
          <a:stretch>
            <a:fillRect/>
          </a:stretch>
        </p:blipFill>
        <p:spPr>
          <a:xfrm>
            <a:off x="457200" y="1143000"/>
            <a:ext cx="2657061" cy="4267200"/>
          </a:xfrm>
          <a:prstGeom prst="rect">
            <a:avLst/>
          </a:prstGeom>
          <a:ln/>
        </p:spPr>
      </p:pic>
      <p:pic>
        <p:nvPicPr>
          <p:cNvPr id="6" name="Picture 5"/>
          <p:cNvPicPr/>
          <p:nvPr/>
        </p:nvPicPr>
        <p:blipFill>
          <a:blip r:embed="rId4"/>
          <a:stretch>
            <a:fillRect/>
          </a:stretch>
        </p:blipFill>
        <p:spPr>
          <a:xfrm>
            <a:off x="1514664" y="1295400"/>
            <a:ext cx="3199193" cy="4267200"/>
          </a:xfrm>
          <a:prstGeom prst="rect">
            <a:avLst/>
          </a:prstGeom>
        </p:spPr>
      </p:pic>
      <p:pic>
        <p:nvPicPr>
          <p:cNvPr id="7" name="image17.png" descr="GCS.png"/>
          <p:cNvPicPr/>
          <p:nvPr/>
        </p:nvPicPr>
        <p:blipFill>
          <a:blip r:embed="rId5" cstate="print"/>
          <a:srcRect/>
          <a:stretch>
            <a:fillRect/>
          </a:stretch>
        </p:blipFill>
        <p:spPr>
          <a:xfrm>
            <a:off x="2971800" y="1600200"/>
            <a:ext cx="3023491" cy="4242486"/>
          </a:xfrm>
          <a:prstGeom prst="rect">
            <a:avLst/>
          </a:prstGeom>
          <a:ln/>
        </p:spPr>
      </p:pic>
      <p:pic>
        <p:nvPicPr>
          <p:cNvPr id="8" name="Picture 7"/>
          <p:cNvPicPr/>
          <p:nvPr/>
        </p:nvPicPr>
        <p:blipFill>
          <a:blip r:embed="rId6"/>
          <a:stretch>
            <a:fillRect/>
          </a:stretch>
        </p:blipFill>
        <p:spPr>
          <a:xfrm>
            <a:off x="5112342" y="1907059"/>
            <a:ext cx="3193458" cy="4242486"/>
          </a:xfrm>
          <a:prstGeom prst="rect">
            <a:avLst/>
          </a:prstGeom>
        </p:spPr>
      </p:pic>
    </p:spTree>
    <p:extLst>
      <p:ext uri="{BB962C8B-B14F-4D97-AF65-F5344CB8AC3E}">
        <p14:creationId xmlns:p14="http://schemas.microsoft.com/office/powerpoint/2010/main" val="349010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Mobile application for General Hospital in </a:t>
            </a:r>
            <a:r>
              <a:rPr lang="en-US" dirty="0" err="1"/>
              <a:t>Celje</a:t>
            </a:r>
            <a:endParaRPr lang="en-US" dirty="0"/>
          </a:p>
        </p:txBody>
      </p:sp>
      <p:sp>
        <p:nvSpPr>
          <p:cNvPr id="3" name="Content Placeholder 2"/>
          <p:cNvSpPr>
            <a:spLocks noGrp="1"/>
          </p:cNvSpPr>
          <p:nvPr>
            <p:ph sz="quarter" idx="1"/>
          </p:nvPr>
        </p:nvSpPr>
        <p:spPr>
          <a:xfrm>
            <a:off x="457200" y="1600200"/>
            <a:ext cx="4191000" cy="4873752"/>
          </a:xfrm>
        </p:spPr>
        <p:txBody>
          <a:bodyPr/>
          <a:lstStyle/>
          <a:p>
            <a:r>
              <a:rPr lang="en-US" dirty="0"/>
              <a:t>This application confirms the usefulness of the Zephyr </a:t>
            </a:r>
            <a:r>
              <a:rPr lang="en-US" dirty="0" err="1"/>
              <a:t>Bioharness</a:t>
            </a:r>
            <a:r>
              <a:rPr lang="en-US" dirty="0"/>
              <a:t> sensor in a hospital environment by providing remote monitoring of patient vital parameters. The application is set and tested in General Hospital in </a:t>
            </a:r>
            <a:r>
              <a:rPr lang="en-US" dirty="0" err="1"/>
              <a:t>Celje</a:t>
            </a:r>
            <a:r>
              <a:rPr lang="en-US" dirty="0"/>
              <a:t>, Slovenia.</a:t>
            </a:r>
          </a:p>
        </p:txBody>
      </p:sp>
      <p:sp>
        <p:nvSpPr>
          <p:cNvPr id="4" name="Slide Number Placeholder 3"/>
          <p:cNvSpPr>
            <a:spLocks noGrp="1"/>
          </p:cNvSpPr>
          <p:nvPr>
            <p:ph type="sldNum" sz="quarter" idx="15"/>
          </p:nvPr>
        </p:nvSpPr>
        <p:spPr/>
        <p:txBody>
          <a:bodyPr/>
          <a:lstStyle/>
          <a:p>
            <a:fld id="{868B840D-CD94-474A-B9D0-48DB47C438FD}" type="slidenum">
              <a:rPr lang="en-US" smtClean="0"/>
              <a:pPr/>
              <a:t>13</a:t>
            </a:fld>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181600" y="990600"/>
            <a:ext cx="3372062" cy="5326184"/>
          </a:xfrm>
          <a:prstGeom prst="rect">
            <a:avLst/>
          </a:prstGeom>
        </p:spPr>
      </p:pic>
    </p:spTree>
    <p:extLst>
      <p:ext uri="{BB962C8B-B14F-4D97-AF65-F5344CB8AC3E}">
        <p14:creationId xmlns:p14="http://schemas.microsoft.com/office/powerpoint/2010/main" val="67671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sz="quarter" idx="1"/>
          </p:nvPr>
        </p:nvSpPr>
        <p:spPr/>
        <p:txBody>
          <a:bodyPr/>
          <a:lstStyle/>
          <a:p>
            <a:r>
              <a:rPr lang="en-US" dirty="0" smtClean="0"/>
              <a:t>Effective </a:t>
            </a:r>
            <a:r>
              <a:rPr lang="en-US" dirty="0"/>
              <a:t>transformation of management in medicine which will be implemented using the </a:t>
            </a:r>
            <a:r>
              <a:rPr lang="en-US" dirty="0" err="1"/>
              <a:t>Telemedical</a:t>
            </a:r>
            <a:r>
              <a:rPr lang="en-US" dirty="0"/>
              <a:t> System;</a:t>
            </a:r>
          </a:p>
          <a:p>
            <a:r>
              <a:rPr lang="en-US" dirty="0" smtClean="0"/>
              <a:t>SIARS </a:t>
            </a:r>
            <a:r>
              <a:rPr lang="en-US" dirty="0"/>
              <a:t>will reduce the time of manually collection of vital parameters of injured individual; </a:t>
            </a:r>
          </a:p>
          <a:p>
            <a:r>
              <a:rPr lang="en-US" dirty="0" smtClean="0"/>
              <a:t>Automatic </a:t>
            </a:r>
            <a:r>
              <a:rPr lang="en-US" dirty="0"/>
              <a:t>TRIAGE process;  </a:t>
            </a:r>
          </a:p>
          <a:p>
            <a:r>
              <a:rPr lang="en-US" dirty="0" smtClean="0"/>
              <a:t>Processing </a:t>
            </a:r>
            <a:r>
              <a:rPr lang="en-US" dirty="0"/>
              <a:t>of information to the higher levels of medical care.</a:t>
            </a:r>
          </a:p>
          <a:p>
            <a:endParaRPr lang="en-US" dirty="0"/>
          </a:p>
        </p:txBody>
      </p:sp>
      <p:sp>
        <p:nvSpPr>
          <p:cNvPr id="4" name="Slide Number Placeholder 3"/>
          <p:cNvSpPr>
            <a:spLocks noGrp="1"/>
          </p:cNvSpPr>
          <p:nvPr>
            <p:ph type="sldNum" sz="quarter" idx="15"/>
          </p:nvPr>
        </p:nvSpPr>
        <p:spPr/>
        <p:txBody>
          <a:bodyPr/>
          <a:lstStyle/>
          <a:p>
            <a:fld id="{868B840D-CD94-474A-B9D0-48DB47C438FD}" type="slidenum">
              <a:rPr lang="en-US" smtClean="0"/>
              <a:pPr/>
              <a:t>14</a:t>
            </a:fld>
            <a:endParaRPr lang="en-US" dirty="0"/>
          </a:p>
        </p:txBody>
      </p:sp>
    </p:spTree>
    <p:extLst>
      <p:ext uri="{BB962C8B-B14F-4D97-AF65-F5344CB8AC3E}">
        <p14:creationId xmlns:p14="http://schemas.microsoft.com/office/powerpoint/2010/main" val="3855130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a:t>
            </a:r>
            <a:endParaRPr lang="en-US" dirty="0"/>
          </a:p>
        </p:txBody>
      </p:sp>
      <p:sp>
        <p:nvSpPr>
          <p:cNvPr id="3" name="Content Placeholder 2"/>
          <p:cNvSpPr>
            <a:spLocks noGrp="1"/>
          </p:cNvSpPr>
          <p:nvPr>
            <p:ph sz="quarter" idx="1"/>
          </p:nvPr>
        </p:nvSpPr>
        <p:spPr/>
        <p:txBody>
          <a:bodyPr/>
          <a:lstStyle/>
          <a:p>
            <a:r>
              <a:rPr lang="en-US" dirty="0" smtClean="0">
                <a:solidFill>
                  <a:srgbClr val="FF0000"/>
                </a:solidFill>
              </a:rPr>
              <a:t>www.siars.finki.ukim.mk</a:t>
            </a:r>
            <a:endParaRPr lang="en-US" dirty="0">
              <a:solidFill>
                <a:srgbClr val="FF0000"/>
              </a:solidFill>
            </a:endParaRPr>
          </a:p>
          <a:p>
            <a:r>
              <a:rPr lang="en-US" dirty="0" smtClean="0">
                <a:solidFill>
                  <a:srgbClr val="FF0000"/>
                </a:solidFill>
              </a:rPr>
              <a:t>www.ma.edu.mk</a:t>
            </a:r>
            <a:r>
              <a:rPr lang="en-US" dirty="0">
                <a:solidFill>
                  <a:srgbClr val="FF0000"/>
                </a:solidFill>
              </a:rPr>
              <a:t>/?page_id=1555&amp;lang=en</a:t>
            </a:r>
          </a:p>
          <a:p>
            <a:r>
              <a:rPr lang="en-US" dirty="0" smtClean="0"/>
              <a:t>Video </a:t>
            </a:r>
            <a:r>
              <a:rPr lang="en-US" dirty="0"/>
              <a:t>MA: </a:t>
            </a:r>
            <a:r>
              <a:rPr lang="en-US" dirty="0">
                <a:solidFill>
                  <a:srgbClr val="FF0000"/>
                </a:solidFill>
              </a:rPr>
              <a:t>http://goo.gl/xU7KqQ</a:t>
            </a:r>
          </a:p>
          <a:p>
            <a:r>
              <a:rPr lang="en-US" dirty="0" smtClean="0"/>
              <a:t>Video </a:t>
            </a:r>
            <a:r>
              <a:rPr lang="en-US" dirty="0"/>
              <a:t>UKIM: </a:t>
            </a:r>
            <a:r>
              <a:rPr lang="en-US" dirty="0">
                <a:solidFill>
                  <a:srgbClr val="FF0000"/>
                </a:solidFill>
              </a:rPr>
              <a:t>http://</a:t>
            </a:r>
            <a:r>
              <a:rPr lang="en-US" dirty="0" smtClean="0">
                <a:solidFill>
                  <a:srgbClr val="FF0000"/>
                </a:solidFill>
              </a:rPr>
              <a:t>goo.gl/Xt235x</a:t>
            </a:r>
          </a:p>
          <a:p>
            <a:r>
              <a:rPr lang="en-US" dirty="0" smtClean="0">
                <a:solidFill>
                  <a:srgbClr val="FF0000"/>
                </a:solidFill>
              </a:rPr>
              <a:t>www.facebook.com/SiarsNato</a:t>
            </a:r>
          </a:p>
          <a:p>
            <a:r>
              <a:rPr lang="en-US" dirty="0" smtClean="0">
                <a:solidFill>
                  <a:srgbClr val="FF0000"/>
                </a:solidFill>
              </a:rPr>
              <a:t>www.twitter.com/SiarsNato</a:t>
            </a:r>
            <a:endParaRPr lang="en-US" dirty="0">
              <a:solidFill>
                <a:srgbClr val="FF0000"/>
              </a:solidFill>
            </a:endParaRPr>
          </a:p>
        </p:txBody>
      </p:sp>
      <p:sp>
        <p:nvSpPr>
          <p:cNvPr id="4" name="Slide Number Placeholder 3"/>
          <p:cNvSpPr>
            <a:spLocks noGrp="1"/>
          </p:cNvSpPr>
          <p:nvPr>
            <p:ph type="sldNum" sz="quarter" idx="15"/>
          </p:nvPr>
        </p:nvSpPr>
        <p:spPr/>
        <p:txBody>
          <a:bodyPr/>
          <a:lstStyle/>
          <a:p>
            <a:fld id="{868B840D-CD94-474A-B9D0-48DB47C438FD}" type="slidenum">
              <a:rPr lang="en-US" smtClean="0"/>
              <a:pPr/>
              <a:t>15</a:t>
            </a:fld>
            <a:endParaRPr lang="en-US" dirty="0"/>
          </a:p>
        </p:txBody>
      </p:sp>
      <p:sp>
        <p:nvSpPr>
          <p:cNvPr id="5" name="TextBox 4"/>
          <p:cNvSpPr txBox="1"/>
          <p:nvPr/>
        </p:nvSpPr>
        <p:spPr>
          <a:xfrm>
            <a:off x="9254836" y="626225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209588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we are</a:t>
            </a:r>
            <a:r>
              <a:rPr lang="mr-IN" dirty="0" smtClean="0"/>
              <a:t>…</a:t>
            </a:r>
            <a:endParaRPr lang="en-US" dirty="0"/>
          </a:p>
        </p:txBody>
      </p:sp>
      <p:sp>
        <p:nvSpPr>
          <p:cNvPr id="3" name="Content Placeholder 2"/>
          <p:cNvSpPr>
            <a:spLocks noGrp="1"/>
          </p:cNvSpPr>
          <p:nvPr>
            <p:ph sz="quarter" idx="1"/>
          </p:nvPr>
        </p:nvSpPr>
        <p:spPr>
          <a:xfrm>
            <a:off x="457200" y="1600200"/>
            <a:ext cx="7467600" cy="4568952"/>
          </a:xfrm>
        </p:spPr>
        <p:txBody>
          <a:bodyPr>
            <a:normAutofit lnSpcReduction="10000"/>
          </a:bodyPr>
          <a:lstStyle/>
          <a:p>
            <a:r>
              <a:rPr lang="en-US" dirty="0" smtClean="0"/>
              <a:t>NPD: </a:t>
            </a:r>
          </a:p>
          <a:p>
            <a:pPr marL="0" indent="0">
              <a:buNone/>
            </a:pPr>
            <a:r>
              <a:rPr lang="en-US" dirty="0" smtClean="0"/>
              <a:t>University </a:t>
            </a:r>
            <a:r>
              <a:rPr lang="en-US" dirty="0"/>
              <a:t>of Ljubljana, Faculty of Electrical Engineering </a:t>
            </a:r>
          </a:p>
          <a:p>
            <a:pPr lvl="1"/>
            <a:r>
              <a:rPr lang="en-US" dirty="0" smtClean="0"/>
              <a:t>Ljubljana, Slovenia</a:t>
            </a:r>
            <a:endParaRPr lang="en-US" dirty="0"/>
          </a:p>
          <a:p>
            <a:pPr lvl="1"/>
            <a:r>
              <a:rPr lang="en-US" dirty="0"/>
              <a:t>Prof. </a:t>
            </a:r>
            <a:r>
              <a:rPr lang="en-US" dirty="0" err="1"/>
              <a:t>Janez</a:t>
            </a:r>
            <a:r>
              <a:rPr lang="en-US" dirty="0"/>
              <a:t> </a:t>
            </a:r>
            <a:r>
              <a:rPr lang="en-US" dirty="0" err="1"/>
              <a:t>Trontelj</a:t>
            </a:r>
            <a:r>
              <a:rPr lang="en-US" dirty="0"/>
              <a:t>, </a:t>
            </a:r>
            <a:r>
              <a:rPr lang="en-US" dirty="0" smtClean="0"/>
              <a:t>PhD: </a:t>
            </a:r>
            <a:r>
              <a:rPr lang="en-US" b="1" dirty="0" smtClean="0"/>
              <a:t>janez.trontelj1@guest.arnes.si</a:t>
            </a:r>
          </a:p>
          <a:p>
            <a:pPr marL="365760" lvl="1" indent="0">
              <a:buNone/>
            </a:pPr>
            <a:endParaRPr lang="en-US" dirty="0" smtClean="0"/>
          </a:p>
          <a:p>
            <a:r>
              <a:rPr lang="en-US" dirty="0" smtClean="0"/>
              <a:t>PPD</a:t>
            </a:r>
          </a:p>
          <a:p>
            <a:pPr marL="0" indent="0">
              <a:buNone/>
            </a:pPr>
            <a:r>
              <a:rPr lang="en-US" dirty="0" smtClean="0"/>
              <a:t>Military </a:t>
            </a:r>
            <a:r>
              <a:rPr lang="en-US" dirty="0"/>
              <a:t>academy “General </a:t>
            </a:r>
            <a:r>
              <a:rPr lang="en-US" dirty="0" err="1"/>
              <a:t>Mihailo</a:t>
            </a:r>
            <a:r>
              <a:rPr lang="en-US" dirty="0"/>
              <a:t> </a:t>
            </a:r>
            <a:r>
              <a:rPr lang="en-US" dirty="0" err="1"/>
              <a:t>Apostolski</a:t>
            </a:r>
            <a:r>
              <a:rPr lang="en-US" dirty="0"/>
              <a:t>”</a:t>
            </a:r>
          </a:p>
          <a:p>
            <a:pPr lvl="1"/>
            <a:r>
              <a:rPr lang="en-US" dirty="0" smtClean="0"/>
              <a:t>Skopje</a:t>
            </a:r>
            <a:r>
              <a:rPr lang="en-US" dirty="0"/>
              <a:t>, </a:t>
            </a:r>
            <a:r>
              <a:rPr lang="en-US" dirty="0"/>
              <a:t>the former Yugoslav Republic of Macedonia</a:t>
            </a:r>
            <a:r>
              <a:rPr lang="en-US" dirty="0" smtClean="0"/>
              <a:t>*</a:t>
            </a:r>
            <a:endParaRPr lang="en-US" i="1" dirty="0"/>
          </a:p>
          <a:p>
            <a:pPr lvl="1"/>
            <a:r>
              <a:rPr lang="en-US" dirty="0"/>
              <a:t>Ass. Prof. Jugoslav </a:t>
            </a:r>
            <a:r>
              <a:rPr lang="en-US" dirty="0" err="1"/>
              <a:t>Ackoski</a:t>
            </a:r>
            <a:r>
              <a:rPr lang="en-US" dirty="0"/>
              <a:t>, PhD: </a:t>
            </a:r>
            <a:r>
              <a:rPr lang="en-US" b="1" dirty="0" smtClean="0"/>
              <a:t>jugoslav.ackoski@ugd.edu.mk</a:t>
            </a:r>
          </a:p>
          <a:p>
            <a:endParaRPr lang="en-US" dirty="0"/>
          </a:p>
          <a:p>
            <a:endParaRPr lang="en-US" dirty="0"/>
          </a:p>
          <a:p>
            <a:pPr lvl="1"/>
            <a:endParaRPr lang="mk-MK" dirty="0" smtClean="0"/>
          </a:p>
          <a:p>
            <a:pPr lvl="1"/>
            <a:endParaRPr lang="en-US" dirty="0"/>
          </a:p>
        </p:txBody>
      </p:sp>
      <p:sp>
        <p:nvSpPr>
          <p:cNvPr id="4" name="Slide Number Placeholder 3"/>
          <p:cNvSpPr>
            <a:spLocks noGrp="1"/>
          </p:cNvSpPr>
          <p:nvPr>
            <p:ph type="sldNum" sz="quarter" idx="15"/>
          </p:nvPr>
        </p:nvSpPr>
        <p:spPr/>
        <p:txBody>
          <a:bodyPr/>
          <a:lstStyle/>
          <a:p>
            <a:fld id="{868B840D-CD94-474A-B9D0-48DB47C438FD}" type="slidenum">
              <a:rPr lang="en-US" smtClean="0"/>
              <a:pPr/>
              <a:t>2</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1524000"/>
            <a:ext cx="880912" cy="177150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4419600"/>
            <a:ext cx="1210428" cy="1476271"/>
          </a:xfrm>
          <a:prstGeom prst="rect">
            <a:avLst/>
          </a:prstGeom>
        </p:spPr>
      </p:pic>
      <p:sp>
        <p:nvSpPr>
          <p:cNvPr id="5" name="TextBox 4"/>
          <p:cNvSpPr txBox="1"/>
          <p:nvPr/>
        </p:nvSpPr>
        <p:spPr>
          <a:xfrm>
            <a:off x="1447800" y="6530215"/>
            <a:ext cx="6373861" cy="307777"/>
          </a:xfrm>
          <a:prstGeom prst="rect">
            <a:avLst/>
          </a:prstGeom>
          <a:noFill/>
        </p:spPr>
        <p:txBody>
          <a:bodyPr wrap="none" rtlCol="0">
            <a:spAutoFit/>
          </a:bodyPr>
          <a:lstStyle/>
          <a:p>
            <a:r>
              <a:rPr lang="en-US" sz="1400" i="1" dirty="0"/>
              <a:t>*Turkey </a:t>
            </a:r>
            <a:r>
              <a:rPr lang="en-US" sz="1400" i="1" dirty="0" err="1"/>
              <a:t>recognises</a:t>
            </a:r>
            <a:r>
              <a:rPr lang="en-US" sz="1400" i="1" dirty="0"/>
              <a:t> the Republic of Macedonia with its constitutional name.</a:t>
            </a:r>
            <a:endParaRPr 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a:t>
            </a:r>
            <a:endParaRPr lang="en-US" dirty="0"/>
          </a:p>
        </p:txBody>
      </p:sp>
      <p:sp>
        <p:nvSpPr>
          <p:cNvPr id="3" name="Content Placeholder 2"/>
          <p:cNvSpPr>
            <a:spLocks noGrp="1"/>
          </p:cNvSpPr>
          <p:nvPr>
            <p:ph sz="quarter" idx="1"/>
          </p:nvPr>
        </p:nvSpPr>
        <p:spPr/>
        <p:txBody>
          <a:bodyPr>
            <a:normAutofit/>
          </a:bodyPr>
          <a:lstStyle/>
          <a:p>
            <a:r>
              <a:rPr lang="en-US" dirty="0" smtClean="0"/>
              <a:t>Co-directors</a:t>
            </a:r>
          </a:p>
          <a:p>
            <a:pPr marL="0" indent="0">
              <a:buNone/>
            </a:pPr>
            <a:r>
              <a:rPr lang="en-US" dirty="0" smtClean="0"/>
              <a:t>University </a:t>
            </a:r>
            <a:r>
              <a:rPr lang="en-US" dirty="0"/>
              <a:t>Ss. Cyril and </a:t>
            </a:r>
            <a:r>
              <a:rPr lang="en-US" dirty="0" smtClean="0"/>
              <a:t>Methodius, Faculty </a:t>
            </a:r>
            <a:r>
              <a:rPr lang="en-US" dirty="0"/>
              <a:t>of Computer Science and Engineering</a:t>
            </a:r>
          </a:p>
          <a:p>
            <a:pPr lvl="1"/>
            <a:r>
              <a:rPr lang="en-US" dirty="0" smtClean="0"/>
              <a:t>Skopje, </a:t>
            </a:r>
            <a:r>
              <a:rPr lang="en-US" dirty="0"/>
              <a:t>the former Yugoslav Republic of Macedonia*</a:t>
            </a:r>
            <a:endParaRPr lang="en-US" dirty="0" smtClean="0"/>
          </a:p>
          <a:p>
            <a:pPr lvl="1"/>
            <a:r>
              <a:rPr lang="en-US" dirty="0" smtClean="0"/>
              <a:t>Prof. Ana </a:t>
            </a:r>
            <a:r>
              <a:rPr lang="en-US" dirty="0" err="1" smtClean="0"/>
              <a:t>Madevska</a:t>
            </a:r>
            <a:r>
              <a:rPr lang="en-US" dirty="0" smtClean="0"/>
              <a:t> </a:t>
            </a:r>
            <a:r>
              <a:rPr lang="en-US" dirty="0" err="1" smtClean="0"/>
              <a:t>Bogdanova</a:t>
            </a:r>
            <a:r>
              <a:rPr lang="en-US" dirty="0" smtClean="0"/>
              <a:t>, PhD: </a:t>
            </a:r>
            <a:r>
              <a:rPr lang="en-US" b="1" dirty="0" smtClean="0"/>
              <a:t>ana.madevska.bogdanova@finki.ukim.mk</a:t>
            </a:r>
          </a:p>
          <a:p>
            <a:pPr marL="365760" lvl="1" indent="0">
              <a:buNone/>
            </a:pPr>
            <a:endParaRPr lang="en-US" b="1" dirty="0" smtClean="0"/>
          </a:p>
          <a:p>
            <a:pPr marL="0" indent="0">
              <a:buNone/>
            </a:pPr>
            <a:r>
              <a:rPr lang="en-US" dirty="0"/>
              <a:t>University of Ljubljana, Medical faculty</a:t>
            </a:r>
          </a:p>
          <a:p>
            <a:pPr lvl="1"/>
            <a:r>
              <a:rPr lang="en-US" dirty="0" smtClean="0"/>
              <a:t>Ljubljana</a:t>
            </a:r>
            <a:r>
              <a:rPr lang="en-US" dirty="0"/>
              <a:t>, Slovenia</a:t>
            </a:r>
          </a:p>
          <a:p>
            <a:pPr lvl="1"/>
            <a:r>
              <a:rPr lang="en-US" dirty="0"/>
              <a:t>Prof. </a:t>
            </a:r>
            <a:r>
              <a:rPr lang="en-US" dirty="0" err="1"/>
              <a:t>Radko</a:t>
            </a:r>
            <a:r>
              <a:rPr lang="en-US" dirty="0"/>
              <a:t> </a:t>
            </a:r>
            <a:r>
              <a:rPr lang="en-US" dirty="0" err="1"/>
              <a:t>Komadina</a:t>
            </a:r>
            <a:r>
              <a:rPr lang="en-US" dirty="0"/>
              <a:t>, PhD: </a:t>
            </a:r>
            <a:r>
              <a:rPr lang="en-US" b="1" dirty="0"/>
              <a:t>radko.komadina@gmail.com</a:t>
            </a:r>
            <a:endParaRPr lang="en-US" dirty="0"/>
          </a:p>
        </p:txBody>
      </p:sp>
      <p:sp>
        <p:nvSpPr>
          <p:cNvPr id="4" name="Slide Number Placeholder 3"/>
          <p:cNvSpPr>
            <a:spLocks noGrp="1"/>
          </p:cNvSpPr>
          <p:nvPr>
            <p:ph type="sldNum" sz="quarter" idx="15"/>
          </p:nvPr>
        </p:nvSpPr>
        <p:spPr/>
        <p:txBody>
          <a:bodyPr/>
          <a:lstStyle/>
          <a:p>
            <a:fld id="{868B840D-CD94-474A-B9D0-48DB47C438FD}" type="slidenum">
              <a:rPr lang="en-US" smtClean="0"/>
              <a:pPr/>
              <a:t>3</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973" y="2057400"/>
            <a:ext cx="1454027" cy="107097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4205249"/>
            <a:ext cx="1324016" cy="2043151"/>
          </a:xfrm>
          <a:prstGeom prst="rect">
            <a:avLst/>
          </a:prstGeom>
        </p:spPr>
      </p:pic>
      <p:sp>
        <p:nvSpPr>
          <p:cNvPr id="7" name="TextBox 6"/>
          <p:cNvSpPr txBox="1"/>
          <p:nvPr/>
        </p:nvSpPr>
        <p:spPr>
          <a:xfrm>
            <a:off x="1447800" y="6530215"/>
            <a:ext cx="6373861" cy="307777"/>
          </a:xfrm>
          <a:prstGeom prst="rect">
            <a:avLst/>
          </a:prstGeom>
          <a:noFill/>
        </p:spPr>
        <p:txBody>
          <a:bodyPr wrap="none" rtlCol="0">
            <a:spAutoFit/>
          </a:bodyPr>
          <a:lstStyle/>
          <a:p>
            <a:r>
              <a:rPr lang="en-US" sz="1400" i="1" dirty="0"/>
              <a:t>*Turkey </a:t>
            </a:r>
            <a:r>
              <a:rPr lang="en-US" sz="1400" i="1" dirty="0" err="1"/>
              <a:t>recognises</a:t>
            </a:r>
            <a:r>
              <a:rPr lang="en-US" sz="1400" i="1" dirty="0"/>
              <a:t> the Republic of Macedonia with its constitutional name.</a:t>
            </a:r>
            <a:endParaRPr lang="en-US" sz="1400" dirty="0"/>
          </a:p>
        </p:txBody>
      </p:sp>
    </p:spTree>
    <p:extLst>
      <p:ext uri="{BB962C8B-B14F-4D97-AF65-F5344CB8AC3E}">
        <p14:creationId xmlns:p14="http://schemas.microsoft.com/office/powerpoint/2010/main" val="488918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a:xfrm>
            <a:off x="457200" y="1600200"/>
            <a:ext cx="6362030" cy="4873752"/>
          </a:xfrm>
        </p:spPr>
        <p:txBody>
          <a:bodyPr>
            <a:normAutofit fontScale="92500" lnSpcReduction="10000"/>
          </a:bodyPr>
          <a:lstStyle/>
          <a:p>
            <a:r>
              <a:rPr lang="en-US" b="1" dirty="0" smtClean="0"/>
              <a:t>Battlefield</a:t>
            </a:r>
          </a:p>
          <a:p>
            <a:pPr lvl="1"/>
            <a:r>
              <a:rPr lang="en-US" sz="1900" dirty="0"/>
              <a:t>SIARS is a </a:t>
            </a:r>
            <a:r>
              <a:rPr lang="en-US" sz="1900" dirty="0" err="1"/>
              <a:t>Telemedical</a:t>
            </a:r>
            <a:r>
              <a:rPr lang="en-US" sz="1900" dirty="0"/>
              <a:t> Information Smart System that uses biosensors, implements an automatic triage for the injured soldiers and transfer their vital parameters to the hospital. First Aid Responder gives medical treatment and prepare the heavy injured soldier for transportation according to the readings from the soldier’s biosensor</a:t>
            </a:r>
            <a:r>
              <a:rPr lang="en-US" sz="1900" dirty="0" smtClean="0"/>
              <a:t>.</a:t>
            </a:r>
            <a:endParaRPr lang="en-US" dirty="0" smtClean="0"/>
          </a:p>
          <a:p>
            <a:r>
              <a:rPr lang="en-US" b="1" dirty="0" smtClean="0"/>
              <a:t>Transport (Role 1)</a:t>
            </a:r>
          </a:p>
          <a:p>
            <a:pPr lvl="1"/>
            <a:r>
              <a:rPr lang="en-US" sz="1900" dirty="0"/>
              <a:t>Multiple biosensors are attached on the injured soldier in order to get more precise clinical picture of the soldier while transporting to the hospital</a:t>
            </a:r>
            <a:r>
              <a:rPr lang="en-US" sz="1900" dirty="0" smtClean="0"/>
              <a:t>.</a:t>
            </a:r>
          </a:p>
          <a:p>
            <a:r>
              <a:rPr lang="en-US" b="1" dirty="0" smtClean="0"/>
              <a:t>Hospital (Role 2)</a:t>
            </a:r>
          </a:p>
          <a:p>
            <a:pPr lvl="1"/>
            <a:r>
              <a:rPr lang="en-US" sz="1900" dirty="0"/>
              <a:t>According the previous measurements, the doctor in the hospital will get the full patient bio data history from the moment of injury.</a:t>
            </a:r>
            <a:r>
              <a:rPr lang="en-US" sz="2400" dirty="0"/>
              <a:t> </a:t>
            </a:r>
            <a:endParaRPr lang="en-US" dirty="0"/>
          </a:p>
        </p:txBody>
      </p:sp>
      <p:sp>
        <p:nvSpPr>
          <p:cNvPr id="4" name="Slide Number Placeholder 3"/>
          <p:cNvSpPr>
            <a:spLocks noGrp="1"/>
          </p:cNvSpPr>
          <p:nvPr>
            <p:ph type="sldNum" sz="quarter" idx="15"/>
          </p:nvPr>
        </p:nvSpPr>
        <p:spPr/>
        <p:txBody>
          <a:bodyPr/>
          <a:lstStyle/>
          <a:p>
            <a:fld id="{868B840D-CD94-474A-B9D0-48DB47C438FD}" type="slidenum">
              <a:rPr lang="en-US" smtClean="0"/>
              <a:pPr/>
              <a:t>4</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242610"/>
            <a:ext cx="1735145" cy="188159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3352800"/>
            <a:ext cx="1587225" cy="170190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0" y="4890659"/>
            <a:ext cx="1720625" cy="1720625"/>
          </a:xfrm>
          <a:prstGeom prst="rect">
            <a:avLst/>
          </a:prstGeom>
        </p:spPr>
      </p:pic>
    </p:spTree>
    <p:extLst>
      <p:ext uri="{BB962C8B-B14F-4D97-AF65-F5344CB8AC3E}">
        <p14:creationId xmlns:p14="http://schemas.microsoft.com/office/powerpoint/2010/main" val="1933005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Biosensors and radio</a:t>
            </a:r>
            <a:endParaRPr lang="en-US" dirty="0"/>
          </a:p>
        </p:txBody>
      </p:sp>
      <p:sp>
        <p:nvSpPr>
          <p:cNvPr id="3" name="Content Placeholder 2"/>
          <p:cNvSpPr>
            <a:spLocks noGrp="1"/>
          </p:cNvSpPr>
          <p:nvPr>
            <p:ph sz="quarter" idx="1"/>
          </p:nvPr>
        </p:nvSpPr>
        <p:spPr/>
        <p:txBody>
          <a:bodyPr/>
          <a:lstStyle/>
          <a:p>
            <a:r>
              <a:rPr lang="en-US" dirty="0"/>
              <a:t>Zephyr </a:t>
            </a:r>
            <a:r>
              <a:rPr lang="en-US" dirty="0" err="1"/>
              <a:t>BioHarness</a:t>
            </a:r>
            <a:r>
              <a:rPr lang="en-US" dirty="0"/>
              <a:t> </a:t>
            </a:r>
            <a:r>
              <a:rPr lang="en-US" dirty="0" smtClean="0"/>
              <a:t>3</a:t>
            </a:r>
          </a:p>
          <a:p>
            <a:r>
              <a:rPr lang="en-US" dirty="0" err="1"/>
              <a:t>Omnisense</a:t>
            </a:r>
            <a:r>
              <a:rPr lang="en-US" dirty="0"/>
              <a:t> - Blood </a:t>
            </a:r>
            <a:r>
              <a:rPr lang="en-US" dirty="0" smtClean="0"/>
              <a:t>pressure</a:t>
            </a:r>
          </a:p>
          <a:p>
            <a:r>
              <a:rPr lang="en-US" dirty="0" err="1"/>
              <a:t>Nonin</a:t>
            </a:r>
            <a:r>
              <a:rPr lang="en-US" dirty="0"/>
              <a:t> - Oxygen </a:t>
            </a:r>
            <a:r>
              <a:rPr lang="en-US" dirty="0" smtClean="0"/>
              <a:t>saturation</a:t>
            </a:r>
          </a:p>
          <a:p>
            <a:r>
              <a:rPr lang="en-US" dirty="0"/>
              <a:t>Tait TP9400 radio</a:t>
            </a:r>
          </a:p>
        </p:txBody>
      </p:sp>
      <p:sp>
        <p:nvSpPr>
          <p:cNvPr id="4" name="Slide Number Placeholder 3"/>
          <p:cNvSpPr>
            <a:spLocks noGrp="1"/>
          </p:cNvSpPr>
          <p:nvPr>
            <p:ph type="sldNum" sz="quarter" idx="15"/>
          </p:nvPr>
        </p:nvSpPr>
        <p:spPr/>
        <p:txBody>
          <a:bodyPr/>
          <a:lstStyle/>
          <a:p>
            <a:fld id="{868B840D-CD94-474A-B9D0-48DB47C438FD}" type="slidenum">
              <a:rPr lang="en-US" smtClean="0"/>
              <a:pPr/>
              <a:t>5</a:t>
            </a:fld>
            <a:endParaRPr lang="en-US" dirty="0"/>
          </a:p>
        </p:txBody>
      </p:sp>
    </p:spTree>
    <p:extLst>
      <p:ext uri="{BB962C8B-B14F-4D97-AF65-F5344CB8AC3E}">
        <p14:creationId xmlns:p14="http://schemas.microsoft.com/office/powerpoint/2010/main" val="2324808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Zephyr </a:t>
            </a:r>
            <a:r>
              <a:rPr lang="en-US" dirty="0" err="1"/>
              <a:t>BioHarness</a:t>
            </a:r>
            <a:r>
              <a:rPr lang="en-US" dirty="0"/>
              <a:t> 3</a:t>
            </a:r>
          </a:p>
        </p:txBody>
      </p:sp>
      <p:sp>
        <p:nvSpPr>
          <p:cNvPr id="3" name="Content Placeholder 2"/>
          <p:cNvSpPr>
            <a:spLocks noGrp="1"/>
          </p:cNvSpPr>
          <p:nvPr>
            <p:ph sz="quarter" idx="1"/>
          </p:nvPr>
        </p:nvSpPr>
        <p:spPr/>
        <p:txBody>
          <a:bodyPr/>
          <a:lstStyle/>
          <a:p>
            <a:r>
              <a:rPr lang="en-US" dirty="0"/>
              <a:t>For extracting ECG, heart rate and respiratory rate, we use the Zephyr </a:t>
            </a:r>
            <a:r>
              <a:rPr lang="en-US" dirty="0" err="1"/>
              <a:t>Bioharness</a:t>
            </a:r>
            <a:r>
              <a:rPr lang="en-US" dirty="0"/>
              <a:t> sensor. The data are streamed at a frequency of 250 Hz</a:t>
            </a:r>
            <a:r>
              <a:rPr lang="en-US" dirty="0" smtClean="0"/>
              <a:t>.</a:t>
            </a:r>
          </a:p>
          <a:p>
            <a:endParaRPr lang="en-US" dirty="0"/>
          </a:p>
        </p:txBody>
      </p:sp>
      <p:sp>
        <p:nvSpPr>
          <p:cNvPr id="4" name="Slide Number Placeholder 3"/>
          <p:cNvSpPr>
            <a:spLocks noGrp="1"/>
          </p:cNvSpPr>
          <p:nvPr>
            <p:ph type="sldNum" sz="quarter" idx="15"/>
          </p:nvPr>
        </p:nvSpPr>
        <p:spPr/>
        <p:txBody>
          <a:bodyPr/>
          <a:lstStyle/>
          <a:p>
            <a:fld id="{868B840D-CD94-474A-B9D0-48DB47C438FD}" type="slidenum">
              <a:rPr lang="en-US" smtClean="0"/>
              <a:pPr/>
              <a:t>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4165861"/>
            <a:ext cx="1821099" cy="1777739"/>
          </a:xfrm>
          <a:prstGeom prst="rect">
            <a:avLst/>
          </a:prstGeom>
        </p:spPr>
      </p:pic>
      <p:pic>
        <p:nvPicPr>
          <p:cNvPr id="3074" name="Picture 2" descr="http://sportsscienceinnovations.com/wp-content/uploads/2016/06/zephyrharne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819494"/>
            <a:ext cx="5867400" cy="1371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701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Omnisense</a:t>
            </a:r>
            <a:r>
              <a:rPr lang="en-US" dirty="0"/>
              <a:t> - Blood pressure</a:t>
            </a:r>
          </a:p>
        </p:txBody>
      </p:sp>
      <p:sp>
        <p:nvSpPr>
          <p:cNvPr id="3" name="Content Placeholder 2"/>
          <p:cNvSpPr>
            <a:spLocks noGrp="1"/>
          </p:cNvSpPr>
          <p:nvPr>
            <p:ph sz="quarter" idx="1"/>
          </p:nvPr>
        </p:nvSpPr>
        <p:spPr/>
        <p:txBody>
          <a:bodyPr/>
          <a:lstStyle/>
          <a:p>
            <a:r>
              <a:rPr lang="en-US" dirty="0"/>
              <a:t>For measuring blood pressure, we use the automatic </a:t>
            </a:r>
            <a:r>
              <a:rPr lang="en-US" dirty="0" err="1"/>
              <a:t>MyTech</a:t>
            </a:r>
            <a:r>
              <a:rPr lang="en-US" dirty="0"/>
              <a:t> Wrist Cuff Blood Pressure Monitor sensor, which communicates with Zephyr </a:t>
            </a:r>
            <a:r>
              <a:rPr lang="en-US" dirty="0" err="1"/>
              <a:t>Bioharness</a:t>
            </a:r>
            <a:r>
              <a:rPr lang="en-US" dirty="0"/>
              <a:t> bio module by its MAC address.</a:t>
            </a:r>
          </a:p>
        </p:txBody>
      </p:sp>
      <p:sp>
        <p:nvSpPr>
          <p:cNvPr id="4" name="Slide Number Placeholder 3"/>
          <p:cNvSpPr>
            <a:spLocks noGrp="1"/>
          </p:cNvSpPr>
          <p:nvPr>
            <p:ph type="sldNum" sz="quarter" idx="15"/>
          </p:nvPr>
        </p:nvSpPr>
        <p:spPr/>
        <p:txBody>
          <a:bodyPr/>
          <a:lstStyle/>
          <a:p>
            <a:fld id="{868B840D-CD94-474A-B9D0-48DB47C438FD}" type="slidenum">
              <a:rPr lang="en-US" smtClean="0"/>
              <a:pPr/>
              <a:t>7</a:t>
            </a:fld>
            <a:endParaRPr lang="en-US" dirty="0"/>
          </a:p>
        </p:txBody>
      </p:sp>
      <p:pic>
        <p:nvPicPr>
          <p:cNvPr id="5" name="Picture 4" descr="https://lh3.googleusercontent.com/TDGV4fjNTwYxEvwbZFBIdS7FyFk1iAmA2VVf4dhisEMDIBdYNQlNlQvhGWOIBIBwcsG8ywJIGddS-6PR49iE9tCpkXYrXgBEBe4dkzNLe-ChLWdQdilHc4ag6WEA35PM2Fw2Nx88"/>
          <p:cNvPicPr/>
          <p:nvPr/>
        </p:nvPicPr>
        <p:blipFill>
          <a:blip r:embed="rId2">
            <a:extLst>
              <a:ext uri="{28A0092B-C50C-407E-A947-70E740481C1C}">
                <a14:useLocalDpi xmlns:a14="http://schemas.microsoft.com/office/drawing/2010/main" val="0"/>
              </a:ext>
            </a:extLst>
          </a:blip>
          <a:srcRect/>
          <a:stretch>
            <a:fillRect/>
          </a:stretch>
        </p:blipFill>
        <p:spPr bwMode="auto">
          <a:xfrm>
            <a:off x="728662" y="3429000"/>
            <a:ext cx="2471738" cy="2471738"/>
          </a:xfrm>
          <a:prstGeom prst="rect">
            <a:avLst/>
          </a:prstGeom>
          <a:noFill/>
          <a:ln>
            <a:noFill/>
          </a:ln>
        </p:spPr>
      </p:pic>
    </p:spTree>
    <p:extLst>
      <p:ext uri="{BB962C8B-B14F-4D97-AF65-F5344CB8AC3E}">
        <p14:creationId xmlns:p14="http://schemas.microsoft.com/office/powerpoint/2010/main" val="527396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Nonin</a:t>
            </a:r>
            <a:r>
              <a:rPr lang="en-US" dirty="0"/>
              <a:t> - Oxygen saturation</a:t>
            </a:r>
          </a:p>
        </p:txBody>
      </p:sp>
      <p:sp>
        <p:nvSpPr>
          <p:cNvPr id="3" name="Content Placeholder 2"/>
          <p:cNvSpPr>
            <a:spLocks noGrp="1"/>
          </p:cNvSpPr>
          <p:nvPr>
            <p:ph sz="quarter" idx="1"/>
          </p:nvPr>
        </p:nvSpPr>
        <p:spPr/>
        <p:txBody>
          <a:bodyPr/>
          <a:lstStyle/>
          <a:p>
            <a:r>
              <a:rPr lang="en-US" dirty="0"/>
              <a:t>For measuring SPO2, we use </a:t>
            </a:r>
            <a:r>
              <a:rPr lang="en-US" dirty="0" err="1"/>
              <a:t>Nonin</a:t>
            </a:r>
            <a:r>
              <a:rPr lang="en-US" dirty="0"/>
              <a:t> Saturated Blood Oxygen device, which also communicates with Zephyr </a:t>
            </a:r>
            <a:r>
              <a:rPr lang="en-US" dirty="0" err="1"/>
              <a:t>Bioharness</a:t>
            </a:r>
            <a:r>
              <a:rPr lang="en-US" dirty="0"/>
              <a:t> bio module by its MAC address.</a:t>
            </a:r>
          </a:p>
        </p:txBody>
      </p:sp>
      <p:sp>
        <p:nvSpPr>
          <p:cNvPr id="4" name="Slide Number Placeholder 3"/>
          <p:cNvSpPr>
            <a:spLocks noGrp="1"/>
          </p:cNvSpPr>
          <p:nvPr>
            <p:ph type="sldNum" sz="quarter" idx="15"/>
          </p:nvPr>
        </p:nvSpPr>
        <p:spPr/>
        <p:txBody>
          <a:bodyPr/>
          <a:lstStyle/>
          <a:p>
            <a:fld id="{868B840D-CD94-474A-B9D0-48DB47C438FD}" type="slidenum">
              <a:rPr lang="en-US" smtClean="0"/>
              <a:pPr/>
              <a:t>8</a:t>
            </a:fld>
            <a:endParaRPr lang="en-US" dirty="0"/>
          </a:p>
        </p:txBody>
      </p:sp>
      <p:pic>
        <p:nvPicPr>
          <p:cNvPr id="5" name="Picture 4" descr="https://lh5.googleusercontent.com/dLG4QqZA9TkK5ib3ek7afV49QmLHRq1MbT2h418JxdR1cOMqSELng0ouwiMVgv8sNUcO5sjgi9rpng8FClh8VI7USaTGDqlil1lrgTA5ZfSeD7kFIV8QQ2Cmipe1YOtLr1XwU60l"/>
          <p:cNvPicPr/>
          <p:nvPr/>
        </p:nvPicPr>
        <p:blipFill>
          <a:blip r:embed="rId2">
            <a:extLst>
              <a:ext uri="{28A0092B-C50C-407E-A947-70E740481C1C}">
                <a14:useLocalDpi xmlns:a14="http://schemas.microsoft.com/office/drawing/2010/main" val="0"/>
              </a:ext>
            </a:extLst>
          </a:blip>
          <a:srcRect/>
          <a:stretch>
            <a:fillRect/>
          </a:stretch>
        </p:blipFill>
        <p:spPr bwMode="auto">
          <a:xfrm>
            <a:off x="914400" y="3276600"/>
            <a:ext cx="2514600" cy="2750344"/>
          </a:xfrm>
          <a:prstGeom prst="rect">
            <a:avLst/>
          </a:prstGeom>
          <a:noFill/>
          <a:ln>
            <a:noFill/>
          </a:ln>
        </p:spPr>
      </p:pic>
    </p:spTree>
    <p:extLst>
      <p:ext uri="{BB962C8B-B14F-4D97-AF65-F5344CB8AC3E}">
        <p14:creationId xmlns:p14="http://schemas.microsoft.com/office/powerpoint/2010/main" val="4180374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Tait TP9400 radio</a:t>
            </a:r>
          </a:p>
        </p:txBody>
      </p:sp>
      <p:sp>
        <p:nvSpPr>
          <p:cNvPr id="3" name="Content Placeholder 2"/>
          <p:cNvSpPr>
            <a:spLocks noGrp="1"/>
          </p:cNvSpPr>
          <p:nvPr>
            <p:ph sz="quarter" idx="1"/>
          </p:nvPr>
        </p:nvSpPr>
        <p:spPr>
          <a:xfrm>
            <a:off x="457200" y="1600200"/>
            <a:ext cx="5638800" cy="4873752"/>
          </a:xfrm>
        </p:spPr>
        <p:txBody>
          <a:bodyPr/>
          <a:lstStyle/>
          <a:p>
            <a:r>
              <a:rPr lang="en-US" dirty="0"/>
              <a:t>For the communication between the biosensors and the FAR’s tablet is used Tait TP9400 radio. </a:t>
            </a:r>
          </a:p>
          <a:p>
            <a:r>
              <a:rPr lang="en-US" dirty="0"/>
              <a:t>The biosensors send soldiers’ biodata via </a:t>
            </a:r>
            <a:r>
              <a:rPr lang="en-US" dirty="0" smtClean="0"/>
              <a:t>Bluetooth </a:t>
            </a:r>
            <a:r>
              <a:rPr lang="en-US" dirty="0"/>
              <a:t>to his radio, and the radio transfers the data via the FAR’s radio to his tablet, where the application gives the triage information according that biodata. With that information the FAR can decide easily which soldier to treat first.</a:t>
            </a:r>
          </a:p>
          <a:p>
            <a:endParaRPr lang="en-US" dirty="0"/>
          </a:p>
        </p:txBody>
      </p:sp>
      <p:sp>
        <p:nvSpPr>
          <p:cNvPr id="4" name="Slide Number Placeholder 3"/>
          <p:cNvSpPr>
            <a:spLocks noGrp="1"/>
          </p:cNvSpPr>
          <p:nvPr>
            <p:ph type="sldNum" sz="quarter" idx="15"/>
          </p:nvPr>
        </p:nvSpPr>
        <p:spPr/>
        <p:txBody>
          <a:bodyPr/>
          <a:lstStyle/>
          <a:p>
            <a:fld id="{868B840D-CD94-474A-B9D0-48DB47C438FD}" type="slidenum">
              <a:rPr lang="en-US" smtClean="0"/>
              <a:pPr/>
              <a:t>9</a:t>
            </a:fld>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6400800" y="271276"/>
            <a:ext cx="2057400" cy="6151728"/>
          </a:xfrm>
          <a:prstGeom prst="rect">
            <a:avLst/>
          </a:prstGeom>
        </p:spPr>
      </p:pic>
    </p:spTree>
    <p:extLst>
      <p:ext uri="{BB962C8B-B14F-4D97-AF65-F5344CB8AC3E}">
        <p14:creationId xmlns:p14="http://schemas.microsoft.com/office/powerpoint/2010/main" val="18035307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3634</TotalTime>
  <Words>740</Words>
  <Application>Microsoft Office PowerPoint</Application>
  <PresentationFormat>On-screen Show (4:3)</PresentationFormat>
  <Paragraphs>95</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Schoolbook</vt:lpstr>
      <vt:lpstr>Wingdings</vt:lpstr>
      <vt:lpstr>Wingdings 2</vt:lpstr>
      <vt:lpstr>Oriel</vt:lpstr>
      <vt:lpstr>Smart I     Advisory Rescue System</vt:lpstr>
      <vt:lpstr>Who we are…</vt:lpstr>
      <vt:lpstr>Who we are</vt:lpstr>
      <vt:lpstr>Introduction</vt:lpstr>
      <vt:lpstr>Biosensors and radio</vt:lpstr>
      <vt:lpstr>Zephyr BioHarness 3</vt:lpstr>
      <vt:lpstr>Omnisense - Blood pressure</vt:lpstr>
      <vt:lpstr>Nonin - Oxygen saturation</vt:lpstr>
      <vt:lpstr>Tait TP9400 radio</vt:lpstr>
      <vt:lpstr>PowerPoint Presentation</vt:lpstr>
      <vt:lpstr>Mobile application for FAR</vt:lpstr>
      <vt:lpstr>Mobile application for Role 1 (transport)</vt:lpstr>
      <vt:lpstr>Mobile application for General Hospital in Celje</vt:lpstr>
      <vt:lpstr>Benefits</vt:lpstr>
      <vt:lpstr>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Martin</dc:creator>
  <cp:lastModifiedBy>Windows User</cp:lastModifiedBy>
  <cp:revision>111</cp:revision>
  <dcterms:created xsi:type="dcterms:W3CDTF">2015-09-10T17:20:06Z</dcterms:created>
  <dcterms:modified xsi:type="dcterms:W3CDTF">2017-10-20T18:39:51Z</dcterms:modified>
</cp:coreProperties>
</file>