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02" r:id="rId1"/>
  </p:sldMasterIdLst>
  <p:notesMasterIdLst>
    <p:notesMasterId r:id="rId19"/>
  </p:notesMasterIdLst>
  <p:sldIdLst>
    <p:sldId id="256" r:id="rId2"/>
    <p:sldId id="323" r:id="rId3"/>
    <p:sldId id="325" r:id="rId4"/>
    <p:sldId id="304" r:id="rId5"/>
    <p:sldId id="283" r:id="rId6"/>
    <p:sldId id="327" r:id="rId7"/>
    <p:sldId id="280" r:id="rId8"/>
    <p:sldId id="328" r:id="rId9"/>
    <p:sldId id="314" r:id="rId10"/>
    <p:sldId id="291" r:id="rId11"/>
    <p:sldId id="309" r:id="rId12"/>
    <p:sldId id="320" r:id="rId13"/>
    <p:sldId id="321" r:id="rId14"/>
    <p:sldId id="316" r:id="rId15"/>
    <p:sldId id="319" r:id="rId16"/>
    <p:sldId id="317" r:id="rId17"/>
    <p:sldId id="318" r:id="rId18"/>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D2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0" autoAdjust="0"/>
    <p:restoredTop sz="50000" autoAdjust="0"/>
  </p:normalViewPr>
  <p:slideViewPr>
    <p:cSldViewPr snapToGrid="0">
      <p:cViewPr varScale="1">
        <p:scale>
          <a:sx n="115" d="100"/>
          <a:sy n="115" d="100"/>
        </p:scale>
        <p:origin x="31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96FC18-F15E-47C7-A323-9521E568019C}"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9B485600-9414-4A11-BB07-91F716A2350C}">
      <dgm:prSet/>
      <dgm:spPr/>
      <dgm:t>
        <a:bodyPr/>
        <a:lstStyle/>
        <a:p>
          <a:pPr rtl="0"/>
          <a:r>
            <a:rPr lang="en-US" dirty="0" smtClean="0"/>
            <a:t>Comparative analysis with the other </a:t>
          </a:r>
          <a:r>
            <a:rPr lang="en-US" dirty="0" err="1" smtClean="0"/>
            <a:t>telemedical</a:t>
          </a:r>
          <a:r>
            <a:rPr lang="en-US" dirty="0" smtClean="0"/>
            <a:t> information systems (IS) used in military environment</a:t>
          </a:r>
          <a:endParaRPr lang="en-US" dirty="0"/>
        </a:p>
      </dgm:t>
    </dgm:pt>
    <dgm:pt modelId="{E28A2EBC-89DA-4BC0-B16E-7613A4DF0108}" type="parTrans" cxnId="{30591DD3-F675-4CE5-83B3-DF97B09F1938}">
      <dgm:prSet/>
      <dgm:spPr/>
      <dgm:t>
        <a:bodyPr/>
        <a:lstStyle/>
        <a:p>
          <a:endParaRPr lang="en-US"/>
        </a:p>
      </dgm:t>
    </dgm:pt>
    <dgm:pt modelId="{39017586-B418-464D-AF3B-929617DA1FAC}" type="sibTrans" cxnId="{30591DD3-F675-4CE5-83B3-DF97B09F1938}">
      <dgm:prSet/>
      <dgm:spPr/>
      <dgm:t>
        <a:bodyPr/>
        <a:lstStyle/>
        <a:p>
          <a:endParaRPr lang="en-US"/>
        </a:p>
      </dgm:t>
    </dgm:pt>
    <dgm:pt modelId="{B243AFCB-CB09-4C26-9806-149FE076EECC}">
      <dgm:prSet/>
      <dgm:spPr/>
      <dgm:t>
        <a:bodyPr/>
        <a:lstStyle/>
        <a:p>
          <a:pPr rtl="0"/>
          <a:r>
            <a:rPr lang="en-US" dirty="0" smtClean="0"/>
            <a:t>Development of a modular platform that can be latter</a:t>
          </a:r>
          <a:r>
            <a:rPr lang="sl-SI" dirty="0" smtClean="0"/>
            <a:t> </a:t>
          </a:r>
          <a:r>
            <a:rPr lang="en-US" dirty="0" smtClean="0"/>
            <a:t>upgraded with additional medical services</a:t>
          </a:r>
          <a:endParaRPr lang="en-US" dirty="0"/>
        </a:p>
      </dgm:t>
    </dgm:pt>
    <dgm:pt modelId="{0EDF6E24-608B-4B37-9271-8C40681502E5}" type="parTrans" cxnId="{96E8514F-EA5A-41A3-BCBF-BF42D019D394}">
      <dgm:prSet/>
      <dgm:spPr/>
      <dgm:t>
        <a:bodyPr/>
        <a:lstStyle/>
        <a:p>
          <a:endParaRPr lang="en-US"/>
        </a:p>
      </dgm:t>
    </dgm:pt>
    <dgm:pt modelId="{7F3E48A4-637A-401C-ACEC-8E4042EDE0AC}" type="sibTrans" cxnId="{96E8514F-EA5A-41A3-BCBF-BF42D019D394}">
      <dgm:prSet/>
      <dgm:spPr/>
      <dgm:t>
        <a:bodyPr/>
        <a:lstStyle/>
        <a:p>
          <a:endParaRPr lang="en-US"/>
        </a:p>
      </dgm:t>
    </dgm:pt>
    <dgm:pt modelId="{21999B96-4741-4B31-A664-5BA27222CD5C}">
      <dgm:prSet/>
      <dgm:spPr/>
      <dgm:t>
        <a:bodyPr/>
        <a:lstStyle/>
        <a:p>
          <a:pPr rtl="0"/>
          <a:r>
            <a:rPr lang="en-US" dirty="0" smtClean="0"/>
            <a:t>Selection and description of security standards for SOA – to be used for achieving certain control level for access and </a:t>
          </a:r>
          <a:r>
            <a:rPr lang="en-US" dirty="0" err="1" smtClean="0"/>
            <a:t>authentification</a:t>
          </a:r>
          <a:endParaRPr lang="en-US" dirty="0"/>
        </a:p>
      </dgm:t>
    </dgm:pt>
    <dgm:pt modelId="{8A838557-3862-40CD-BBEB-534AA680A563}" type="parTrans" cxnId="{EBFAB61B-2671-4AC8-8B39-4F2ADFAE8529}">
      <dgm:prSet/>
      <dgm:spPr/>
      <dgm:t>
        <a:bodyPr/>
        <a:lstStyle/>
        <a:p>
          <a:endParaRPr lang="en-US"/>
        </a:p>
      </dgm:t>
    </dgm:pt>
    <dgm:pt modelId="{1BB58F8B-5DEC-40C2-A362-0DFD3813DE8B}" type="sibTrans" cxnId="{EBFAB61B-2671-4AC8-8B39-4F2ADFAE8529}">
      <dgm:prSet/>
      <dgm:spPr/>
      <dgm:t>
        <a:bodyPr/>
        <a:lstStyle/>
        <a:p>
          <a:endParaRPr lang="en-US"/>
        </a:p>
      </dgm:t>
    </dgm:pt>
    <dgm:pt modelId="{1CC26B26-F5C0-468A-853A-019550C9EE15}">
      <dgm:prSet/>
      <dgm:spPr/>
      <dgm:t>
        <a:bodyPr/>
        <a:lstStyle/>
        <a:p>
          <a:pPr rtl="0"/>
          <a:r>
            <a:rPr lang="en-US" dirty="0" smtClean="0"/>
            <a:t>Definition of a IS model with modules that can provide efficient information exchange</a:t>
          </a:r>
          <a:endParaRPr lang="en-US" dirty="0"/>
        </a:p>
      </dgm:t>
    </dgm:pt>
    <dgm:pt modelId="{250564E4-8CC1-4F29-87AE-99AD4C81F377}" type="parTrans" cxnId="{DB1EB272-8A6E-478E-B2BF-D9F36AEF6146}">
      <dgm:prSet/>
      <dgm:spPr/>
      <dgm:t>
        <a:bodyPr/>
        <a:lstStyle/>
        <a:p>
          <a:endParaRPr lang="en-US"/>
        </a:p>
      </dgm:t>
    </dgm:pt>
    <dgm:pt modelId="{24EE5269-64DD-460B-A939-04BF9EAE0D12}" type="sibTrans" cxnId="{DB1EB272-8A6E-478E-B2BF-D9F36AEF6146}">
      <dgm:prSet/>
      <dgm:spPr/>
      <dgm:t>
        <a:bodyPr/>
        <a:lstStyle/>
        <a:p>
          <a:endParaRPr lang="en-US"/>
        </a:p>
      </dgm:t>
    </dgm:pt>
    <dgm:pt modelId="{E390E2EE-392A-48E6-A850-05BFD0BBE4D5}">
      <dgm:prSet/>
      <dgm:spPr/>
      <dgm:t>
        <a:bodyPr/>
        <a:lstStyle/>
        <a:p>
          <a:pPr rtl="0"/>
          <a:r>
            <a:rPr lang="en-US" dirty="0" smtClean="0"/>
            <a:t>Development of prototype services (applications) for distributed </a:t>
          </a:r>
          <a:r>
            <a:rPr lang="en-US" dirty="0" err="1" smtClean="0"/>
            <a:t>telemedical</a:t>
          </a:r>
          <a:r>
            <a:rPr lang="en-US" dirty="0" smtClean="0"/>
            <a:t> IS that can work locally or via satellite connection</a:t>
          </a:r>
          <a:endParaRPr lang="en-US" dirty="0"/>
        </a:p>
      </dgm:t>
    </dgm:pt>
    <dgm:pt modelId="{27A89C5F-9466-4156-9FE3-452D1AD37F3D}" type="parTrans" cxnId="{8C9C8750-5304-44B1-9DCE-6304A8C25B71}">
      <dgm:prSet/>
      <dgm:spPr/>
      <dgm:t>
        <a:bodyPr/>
        <a:lstStyle/>
        <a:p>
          <a:endParaRPr lang="en-US"/>
        </a:p>
      </dgm:t>
    </dgm:pt>
    <dgm:pt modelId="{38C0BA0A-39F2-41A6-9FFF-DB540FD97EF2}" type="sibTrans" cxnId="{8C9C8750-5304-44B1-9DCE-6304A8C25B71}">
      <dgm:prSet/>
      <dgm:spPr/>
      <dgm:t>
        <a:bodyPr/>
        <a:lstStyle/>
        <a:p>
          <a:endParaRPr lang="en-US"/>
        </a:p>
      </dgm:t>
    </dgm:pt>
    <dgm:pt modelId="{0830EA2E-5C23-46F9-8D06-A2D93C4F02A0}" type="pres">
      <dgm:prSet presAssocID="{E196FC18-F15E-47C7-A323-9521E568019C}" presName="CompostProcess" presStyleCnt="0">
        <dgm:presLayoutVars>
          <dgm:dir/>
          <dgm:resizeHandles val="exact"/>
        </dgm:presLayoutVars>
      </dgm:prSet>
      <dgm:spPr/>
      <dgm:t>
        <a:bodyPr/>
        <a:lstStyle/>
        <a:p>
          <a:endParaRPr lang="en-US"/>
        </a:p>
      </dgm:t>
    </dgm:pt>
    <dgm:pt modelId="{457ECBB7-36BB-4592-9E7A-2B817778606D}" type="pres">
      <dgm:prSet presAssocID="{E196FC18-F15E-47C7-A323-9521E568019C}" presName="arrow" presStyleLbl="bgShp" presStyleIdx="0" presStyleCnt="1" custScaleX="114739" custLinFactNeighborX="626" custLinFactNeighborY="-153"/>
      <dgm:spPr/>
    </dgm:pt>
    <dgm:pt modelId="{3D4FD802-05AB-4188-BCE4-ABCBAF5AF295}" type="pres">
      <dgm:prSet presAssocID="{E196FC18-F15E-47C7-A323-9521E568019C}" presName="linearProcess" presStyleCnt="0"/>
      <dgm:spPr/>
    </dgm:pt>
    <dgm:pt modelId="{7790B189-461C-4BE2-BC14-1E6871B5022A}" type="pres">
      <dgm:prSet presAssocID="{9B485600-9414-4A11-BB07-91F716A2350C}" presName="textNode" presStyleLbl="node1" presStyleIdx="0" presStyleCnt="5" custScaleX="49221" custLinFactX="-9736" custLinFactNeighborX="-100000" custLinFactNeighborY="-916">
        <dgm:presLayoutVars>
          <dgm:bulletEnabled val="1"/>
        </dgm:presLayoutVars>
      </dgm:prSet>
      <dgm:spPr/>
      <dgm:t>
        <a:bodyPr/>
        <a:lstStyle/>
        <a:p>
          <a:endParaRPr lang="en-US"/>
        </a:p>
      </dgm:t>
    </dgm:pt>
    <dgm:pt modelId="{24BE96B5-5753-457F-9371-A574954294BB}" type="pres">
      <dgm:prSet presAssocID="{39017586-B418-464D-AF3B-929617DA1FAC}" presName="sibTrans" presStyleCnt="0"/>
      <dgm:spPr/>
    </dgm:pt>
    <dgm:pt modelId="{404806A8-8B9D-4B57-B5BF-403D2F11FB4D}" type="pres">
      <dgm:prSet presAssocID="{1CC26B26-F5C0-468A-853A-019550C9EE15}" presName="textNode" presStyleLbl="node1" presStyleIdx="1" presStyleCnt="5" custScaleX="43841" custLinFactX="-14237" custLinFactNeighborX="-100000" custLinFactNeighborY="-1019">
        <dgm:presLayoutVars>
          <dgm:bulletEnabled val="1"/>
        </dgm:presLayoutVars>
      </dgm:prSet>
      <dgm:spPr/>
      <dgm:t>
        <a:bodyPr/>
        <a:lstStyle/>
        <a:p>
          <a:endParaRPr lang="en-US"/>
        </a:p>
      </dgm:t>
    </dgm:pt>
    <dgm:pt modelId="{E954423B-C244-4AAD-9780-588DD6E81B6A}" type="pres">
      <dgm:prSet presAssocID="{24EE5269-64DD-460B-A939-04BF9EAE0D12}" presName="sibTrans" presStyleCnt="0"/>
      <dgm:spPr/>
    </dgm:pt>
    <dgm:pt modelId="{9210B17C-6EEC-48ED-8A92-363D655F9D2F}" type="pres">
      <dgm:prSet presAssocID="{B243AFCB-CB09-4C26-9806-149FE076EECC}" presName="textNode" presStyleLbl="node1" presStyleIdx="2" presStyleCnt="5" custScaleX="47249" custLinFactX="-17855" custLinFactNeighborX="-100000" custLinFactNeighborY="-1019">
        <dgm:presLayoutVars>
          <dgm:bulletEnabled val="1"/>
        </dgm:presLayoutVars>
      </dgm:prSet>
      <dgm:spPr/>
      <dgm:t>
        <a:bodyPr/>
        <a:lstStyle/>
        <a:p>
          <a:endParaRPr lang="en-US"/>
        </a:p>
      </dgm:t>
    </dgm:pt>
    <dgm:pt modelId="{F7C1C46C-9E10-48A7-A1DC-3A452E7C64CE}" type="pres">
      <dgm:prSet presAssocID="{7F3E48A4-637A-401C-ACEC-8E4042EDE0AC}" presName="sibTrans" presStyleCnt="0"/>
      <dgm:spPr/>
    </dgm:pt>
    <dgm:pt modelId="{3861E249-7352-4540-86D4-EA6EB71CFFEE}" type="pres">
      <dgm:prSet presAssocID="{E390E2EE-392A-48E6-A850-05BFD0BBE4D5}" presName="textNode" presStyleLbl="node1" presStyleIdx="3" presStyleCnt="5" custScaleX="43790" custLinFactX="-21803" custLinFactNeighborX="-100000" custLinFactNeighborY="-1019">
        <dgm:presLayoutVars>
          <dgm:bulletEnabled val="1"/>
        </dgm:presLayoutVars>
      </dgm:prSet>
      <dgm:spPr/>
      <dgm:t>
        <a:bodyPr/>
        <a:lstStyle/>
        <a:p>
          <a:endParaRPr lang="en-US"/>
        </a:p>
      </dgm:t>
    </dgm:pt>
    <dgm:pt modelId="{6DCBEEDA-C794-4B5A-B1E2-7E8E4B065CB7}" type="pres">
      <dgm:prSet presAssocID="{38C0BA0A-39F2-41A6-9FFF-DB540FD97EF2}" presName="sibTrans" presStyleCnt="0"/>
      <dgm:spPr/>
    </dgm:pt>
    <dgm:pt modelId="{45B4476C-99D7-455E-AA9D-29AA142F7561}" type="pres">
      <dgm:prSet presAssocID="{21999B96-4741-4B31-A664-5BA27222CD5C}" presName="textNode" presStyleLbl="node1" presStyleIdx="4" presStyleCnt="5" custScaleX="42695" custLinFactX="-26887" custLinFactNeighborX="-100000" custLinFactNeighborY="-1019">
        <dgm:presLayoutVars>
          <dgm:bulletEnabled val="1"/>
        </dgm:presLayoutVars>
      </dgm:prSet>
      <dgm:spPr/>
      <dgm:t>
        <a:bodyPr/>
        <a:lstStyle/>
        <a:p>
          <a:endParaRPr lang="en-US"/>
        </a:p>
      </dgm:t>
    </dgm:pt>
  </dgm:ptLst>
  <dgm:cxnLst>
    <dgm:cxn modelId="{8C9C8750-5304-44B1-9DCE-6304A8C25B71}" srcId="{E196FC18-F15E-47C7-A323-9521E568019C}" destId="{E390E2EE-392A-48E6-A850-05BFD0BBE4D5}" srcOrd="3" destOrd="0" parTransId="{27A89C5F-9466-4156-9FE3-452D1AD37F3D}" sibTransId="{38C0BA0A-39F2-41A6-9FFF-DB540FD97EF2}"/>
    <dgm:cxn modelId="{3CEEBA4B-AE58-4DE6-A59F-FAC900E709E2}" type="presOf" srcId="{E196FC18-F15E-47C7-A323-9521E568019C}" destId="{0830EA2E-5C23-46F9-8D06-A2D93C4F02A0}" srcOrd="0" destOrd="0" presId="urn:microsoft.com/office/officeart/2005/8/layout/hProcess9"/>
    <dgm:cxn modelId="{AE8B9341-FB91-46ED-A407-A543ED613CE5}" type="presOf" srcId="{1CC26B26-F5C0-468A-853A-019550C9EE15}" destId="{404806A8-8B9D-4B57-B5BF-403D2F11FB4D}" srcOrd="0" destOrd="0" presId="urn:microsoft.com/office/officeart/2005/8/layout/hProcess9"/>
    <dgm:cxn modelId="{1BD18E6A-9376-4B5A-A886-75B0C30A55ED}" type="presOf" srcId="{B243AFCB-CB09-4C26-9806-149FE076EECC}" destId="{9210B17C-6EEC-48ED-8A92-363D655F9D2F}" srcOrd="0" destOrd="0" presId="urn:microsoft.com/office/officeart/2005/8/layout/hProcess9"/>
    <dgm:cxn modelId="{877F96F0-4283-4968-85A3-D1FFC4808913}" type="presOf" srcId="{21999B96-4741-4B31-A664-5BA27222CD5C}" destId="{45B4476C-99D7-455E-AA9D-29AA142F7561}" srcOrd="0" destOrd="0" presId="urn:microsoft.com/office/officeart/2005/8/layout/hProcess9"/>
    <dgm:cxn modelId="{DB1EB272-8A6E-478E-B2BF-D9F36AEF6146}" srcId="{E196FC18-F15E-47C7-A323-9521E568019C}" destId="{1CC26B26-F5C0-468A-853A-019550C9EE15}" srcOrd="1" destOrd="0" parTransId="{250564E4-8CC1-4F29-87AE-99AD4C81F377}" sibTransId="{24EE5269-64DD-460B-A939-04BF9EAE0D12}"/>
    <dgm:cxn modelId="{EBFAB61B-2671-4AC8-8B39-4F2ADFAE8529}" srcId="{E196FC18-F15E-47C7-A323-9521E568019C}" destId="{21999B96-4741-4B31-A664-5BA27222CD5C}" srcOrd="4" destOrd="0" parTransId="{8A838557-3862-40CD-BBEB-534AA680A563}" sibTransId="{1BB58F8B-5DEC-40C2-A362-0DFD3813DE8B}"/>
    <dgm:cxn modelId="{96E8514F-EA5A-41A3-BCBF-BF42D019D394}" srcId="{E196FC18-F15E-47C7-A323-9521E568019C}" destId="{B243AFCB-CB09-4C26-9806-149FE076EECC}" srcOrd="2" destOrd="0" parTransId="{0EDF6E24-608B-4B37-9271-8C40681502E5}" sibTransId="{7F3E48A4-637A-401C-ACEC-8E4042EDE0AC}"/>
    <dgm:cxn modelId="{D2D0F9AF-92A8-4C7D-80B8-D1E6E4E7A55D}" type="presOf" srcId="{E390E2EE-392A-48E6-A850-05BFD0BBE4D5}" destId="{3861E249-7352-4540-86D4-EA6EB71CFFEE}" srcOrd="0" destOrd="0" presId="urn:microsoft.com/office/officeart/2005/8/layout/hProcess9"/>
    <dgm:cxn modelId="{58D91528-D983-4942-9B03-E4603F192E92}" type="presOf" srcId="{9B485600-9414-4A11-BB07-91F716A2350C}" destId="{7790B189-461C-4BE2-BC14-1E6871B5022A}" srcOrd="0" destOrd="0" presId="urn:microsoft.com/office/officeart/2005/8/layout/hProcess9"/>
    <dgm:cxn modelId="{30591DD3-F675-4CE5-83B3-DF97B09F1938}" srcId="{E196FC18-F15E-47C7-A323-9521E568019C}" destId="{9B485600-9414-4A11-BB07-91F716A2350C}" srcOrd="0" destOrd="0" parTransId="{E28A2EBC-89DA-4BC0-B16E-7613A4DF0108}" sibTransId="{39017586-B418-464D-AF3B-929617DA1FAC}"/>
    <dgm:cxn modelId="{7267E948-FB13-4EA4-AB7C-44132D648C56}" type="presParOf" srcId="{0830EA2E-5C23-46F9-8D06-A2D93C4F02A0}" destId="{457ECBB7-36BB-4592-9E7A-2B817778606D}" srcOrd="0" destOrd="0" presId="urn:microsoft.com/office/officeart/2005/8/layout/hProcess9"/>
    <dgm:cxn modelId="{11D26B28-8A63-49C1-AA8E-9C6E9915B5CA}" type="presParOf" srcId="{0830EA2E-5C23-46F9-8D06-A2D93C4F02A0}" destId="{3D4FD802-05AB-4188-BCE4-ABCBAF5AF295}" srcOrd="1" destOrd="0" presId="urn:microsoft.com/office/officeart/2005/8/layout/hProcess9"/>
    <dgm:cxn modelId="{682FE326-9364-47B3-B68C-90AC4E4B739A}" type="presParOf" srcId="{3D4FD802-05AB-4188-BCE4-ABCBAF5AF295}" destId="{7790B189-461C-4BE2-BC14-1E6871B5022A}" srcOrd="0" destOrd="0" presId="urn:microsoft.com/office/officeart/2005/8/layout/hProcess9"/>
    <dgm:cxn modelId="{4B2D7674-0492-425A-BD59-D58DC4B6FC5D}" type="presParOf" srcId="{3D4FD802-05AB-4188-BCE4-ABCBAF5AF295}" destId="{24BE96B5-5753-457F-9371-A574954294BB}" srcOrd="1" destOrd="0" presId="urn:microsoft.com/office/officeart/2005/8/layout/hProcess9"/>
    <dgm:cxn modelId="{9D6F57D7-C693-4C5B-A29A-5F9B7F40FEB3}" type="presParOf" srcId="{3D4FD802-05AB-4188-BCE4-ABCBAF5AF295}" destId="{404806A8-8B9D-4B57-B5BF-403D2F11FB4D}" srcOrd="2" destOrd="0" presId="urn:microsoft.com/office/officeart/2005/8/layout/hProcess9"/>
    <dgm:cxn modelId="{8C53B9DA-4882-4B28-842D-0430585D8537}" type="presParOf" srcId="{3D4FD802-05AB-4188-BCE4-ABCBAF5AF295}" destId="{E954423B-C244-4AAD-9780-588DD6E81B6A}" srcOrd="3" destOrd="0" presId="urn:microsoft.com/office/officeart/2005/8/layout/hProcess9"/>
    <dgm:cxn modelId="{ED68ADB0-A103-4E1A-B8FA-F6EBC4210435}" type="presParOf" srcId="{3D4FD802-05AB-4188-BCE4-ABCBAF5AF295}" destId="{9210B17C-6EEC-48ED-8A92-363D655F9D2F}" srcOrd="4" destOrd="0" presId="urn:microsoft.com/office/officeart/2005/8/layout/hProcess9"/>
    <dgm:cxn modelId="{9E3D4FCB-E19F-49FE-848B-91755C10D222}" type="presParOf" srcId="{3D4FD802-05AB-4188-BCE4-ABCBAF5AF295}" destId="{F7C1C46C-9E10-48A7-A1DC-3A452E7C64CE}" srcOrd="5" destOrd="0" presId="urn:microsoft.com/office/officeart/2005/8/layout/hProcess9"/>
    <dgm:cxn modelId="{8F50EDDA-C718-4E9F-B72E-ED9FE3BCAAA1}" type="presParOf" srcId="{3D4FD802-05AB-4188-BCE4-ABCBAF5AF295}" destId="{3861E249-7352-4540-86D4-EA6EB71CFFEE}" srcOrd="6" destOrd="0" presId="urn:microsoft.com/office/officeart/2005/8/layout/hProcess9"/>
    <dgm:cxn modelId="{6BEB91D4-5B40-4229-855C-71179A996186}" type="presParOf" srcId="{3D4FD802-05AB-4188-BCE4-ABCBAF5AF295}" destId="{6DCBEEDA-C794-4B5A-B1E2-7E8E4B065CB7}" srcOrd="7" destOrd="0" presId="urn:microsoft.com/office/officeart/2005/8/layout/hProcess9"/>
    <dgm:cxn modelId="{39F5D665-2B6B-415F-9CC9-86DC60D91917}" type="presParOf" srcId="{3D4FD802-05AB-4188-BCE4-ABCBAF5AF295}" destId="{45B4476C-99D7-455E-AA9D-29AA142F7561}"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ECBB7-36BB-4592-9E7A-2B817778606D}">
      <dsp:nvSpPr>
        <dsp:cNvPr id="0" name=""/>
        <dsp:cNvSpPr/>
      </dsp:nvSpPr>
      <dsp:spPr>
        <a:xfrm>
          <a:off x="207880" y="0"/>
          <a:ext cx="11467165" cy="522972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90B189-461C-4BE2-BC14-1E6871B5022A}">
      <dsp:nvSpPr>
        <dsp:cNvPr id="0" name=""/>
        <dsp:cNvSpPr/>
      </dsp:nvSpPr>
      <dsp:spPr>
        <a:xfrm>
          <a:off x="198128" y="1549756"/>
          <a:ext cx="1985430" cy="209189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dirty="0" smtClean="0"/>
            <a:t>Comparative analysis with the other </a:t>
          </a:r>
          <a:r>
            <a:rPr lang="en-US" sz="1300" kern="1200" dirty="0" err="1" smtClean="0"/>
            <a:t>telemedical</a:t>
          </a:r>
          <a:r>
            <a:rPr lang="en-US" sz="1300" kern="1200" dirty="0" smtClean="0"/>
            <a:t> information systems (IS) used in military environment</a:t>
          </a:r>
          <a:endParaRPr lang="en-US" sz="1300" kern="1200" dirty="0"/>
        </a:p>
      </dsp:txBody>
      <dsp:txXfrm>
        <a:off x="295049" y="1646677"/>
        <a:ext cx="1791588" cy="1898048"/>
      </dsp:txXfrm>
    </dsp:sp>
    <dsp:sp modelId="{404806A8-8B9D-4B57-B5BF-403D2F11FB4D}">
      <dsp:nvSpPr>
        <dsp:cNvPr id="0" name=""/>
        <dsp:cNvSpPr/>
      </dsp:nvSpPr>
      <dsp:spPr>
        <a:xfrm>
          <a:off x="2239971" y="1547601"/>
          <a:ext cx="1768417" cy="209189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dirty="0" smtClean="0"/>
            <a:t>Definition of a IS model with modules that can provide efficient information exchange</a:t>
          </a:r>
          <a:endParaRPr lang="en-US" sz="1300" kern="1200" dirty="0"/>
        </a:p>
      </dsp:txBody>
      <dsp:txXfrm>
        <a:off x="2326298" y="1633928"/>
        <a:ext cx="1595763" cy="1919236"/>
      </dsp:txXfrm>
    </dsp:sp>
    <dsp:sp modelId="{9210B17C-6EEC-48ED-8A92-363D655F9D2F}">
      <dsp:nvSpPr>
        <dsp:cNvPr id="0" name=""/>
        <dsp:cNvSpPr/>
      </dsp:nvSpPr>
      <dsp:spPr>
        <a:xfrm>
          <a:off x="4100418" y="1547601"/>
          <a:ext cx="1905886" cy="209189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dirty="0" smtClean="0"/>
            <a:t>Development of a modular platform that can be latter</a:t>
          </a:r>
          <a:r>
            <a:rPr lang="sl-SI" sz="1300" kern="1200" dirty="0" smtClean="0"/>
            <a:t> </a:t>
          </a:r>
          <a:r>
            <a:rPr lang="en-US" sz="1300" kern="1200" dirty="0" smtClean="0"/>
            <a:t>upgraded with additional medical services</a:t>
          </a:r>
          <a:endParaRPr lang="en-US" sz="1300" kern="1200" dirty="0"/>
        </a:p>
      </dsp:txBody>
      <dsp:txXfrm>
        <a:off x="4193456" y="1640639"/>
        <a:ext cx="1719810" cy="1905814"/>
      </dsp:txXfrm>
    </dsp:sp>
    <dsp:sp modelId="{3861E249-7352-4540-86D4-EA6EB71CFFEE}">
      <dsp:nvSpPr>
        <dsp:cNvPr id="0" name=""/>
        <dsp:cNvSpPr/>
      </dsp:nvSpPr>
      <dsp:spPr>
        <a:xfrm>
          <a:off x="6085022" y="1547601"/>
          <a:ext cx="1766360" cy="209189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dirty="0" smtClean="0"/>
            <a:t>Development of prototype services (applications) for distributed </a:t>
          </a:r>
          <a:r>
            <a:rPr lang="en-US" sz="1300" kern="1200" dirty="0" err="1" smtClean="0"/>
            <a:t>telemedical</a:t>
          </a:r>
          <a:r>
            <a:rPr lang="en-US" sz="1300" kern="1200" dirty="0" smtClean="0"/>
            <a:t> IS that can work locally or via satellite connection</a:t>
          </a:r>
          <a:endParaRPr lang="en-US" sz="1300" kern="1200" dirty="0"/>
        </a:p>
      </dsp:txBody>
      <dsp:txXfrm>
        <a:off x="6171249" y="1633828"/>
        <a:ext cx="1593906" cy="1919436"/>
      </dsp:txXfrm>
    </dsp:sp>
    <dsp:sp modelId="{45B4476C-99D7-455E-AA9D-29AA142F7561}">
      <dsp:nvSpPr>
        <dsp:cNvPr id="0" name=""/>
        <dsp:cNvSpPr/>
      </dsp:nvSpPr>
      <dsp:spPr>
        <a:xfrm>
          <a:off x="7884278" y="1547601"/>
          <a:ext cx="1722191" cy="209189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dirty="0" smtClean="0"/>
            <a:t>Selection and description of security standards for SOA – to be used for achieving certain control level for access and </a:t>
          </a:r>
          <a:r>
            <a:rPr lang="en-US" sz="1300" kern="1200" dirty="0" err="1" smtClean="0"/>
            <a:t>authentification</a:t>
          </a:r>
          <a:endParaRPr lang="en-US" sz="1300" kern="1200" dirty="0"/>
        </a:p>
      </dsp:txBody>
      <dsp:txXfrm>
        <a:off x="7968348" y="1631671"/>
        <a:ext cx="1554051" cy="192375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95DAEA-955B-41A4-9382-A123FB9786D9}" type="datetimeFigureOut">
              <a:rPr lang="en-US" smtClean="0"/>
              <a:pPr/>
              <a:t>10/20/2017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D910C0-8F7A-4A26-82C7-4E6A634A684C}" type="slidenum">
              <a:rPr lang="en-US" smtClean="0"/>
              <a:pPr/>
              <a:t>‹#›</a:t>
            </a:fld>
            <a:endParaRPr lang="en-US"/>
          </a:p>
        </p:txBody>
      </p:sp>
    </p:spTree>
    <p:extLst>
      <p:ext uri="{BB962C8B-B14F-4D97-AF65-F5344CB8AC3E}">
        <p14:creationId xmlns:p14="http://schemas.microsoft.com/office/powerpoint/2010/main" val="330252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Bringing it to the classroom– making these tools relevant</a:t>
            </a:r>
            <a:r>
              <a:rPr lang="en-US" baseline="0" dirty="0" smtClean="0"/>
              <a:t> to students daily lives– to make a difference</a:t>
            </a:r>
          </a:p>
          <a:p>
            <a:r>
              <a:rPr lang="en-US" baseline="0" dirty="0" smtClean="0"/>
              <a:t>Make noise. Get noticed. Get the message out.</a:t>
            </a:r>
            <a:endParaRPr lang="en-US" dirty="0"/>
          </a:p>
        </p:txBody>
      </p:sp>
      <p:sp>
        <p:nvSpPr>
          <p:cNvPr id="4" name="Slide Number Placeholder 3"/>
          <p:cNvSpPr>
            <a:spLocks noGrp="1"/>
          </p:cNvSpPr>
          <p:nvPr>
            <p:ph type="sldNum" sz="quarter" idx="10"/>
          </p:nvPr>
        </p:nvSpPr>
        <p:spPr/>
        <p:txBody>
          <a:bodyPr/>
          <a:lstStyle/>
          <a:p>
            <a:pPr>
              <a:defRPr/>
            </a:pPr>
            <a:fld id="{93FA6A6C-7985-4D75-84D9-96AD663B2F63}" type="slidenum">
              <a:rPr lang="en-US" altLang="en-US" smtClean="0"/>
              <a:pPr>
                <a:defRPr/>
              </a:pPr>
              <a:t>4</a:t>
            </a:fld>
            <a:endParaRPr lang="en-US" altLang="en-US" dirty="0"/>
          </a:p>
        </p:txBody>
      </p:sp>
      <p:sp>
        <p:nvSpPr>
          <p:cNvPr id="5" name="Footer Placeholder 4"/>
          <p:cNvSpPr>
            <a:spLocks noGrp="1"/>
          </p:cNvSpPr>
          <p:nvPr>
            <p:ph type="ftr" sz="quarter" idx="11"/>
          </p:nvPr>
        </p:nvSpPr>
        <p:spPr/>
        <p:txBody>
          <a:bodyPr/>
          <a:lstStyle/>
          <a:p>
            <a:pPr>
              <a:defRPr/>
            </a:pPr>
            <a:r>
              <a:rPr lang="en-US" smtClean="0"/>
              <a:t>SIARS - KICK OFF MEETING</a:t>
            </a:r>
            <a:endParaRPr lang="en-US" dirty="0"/>
          </a:p>
        </p:txBody>
      </p:sp>
    </p:spTree>
    <p:extLst>
      <p:ext uri="{BB962C8B-B14F-4D97-AF65-F5344CB8AC3E}">
        <p14:creationId xmlns:p14="http://schemas.microsoft.com/office/powerpoint/2010/main" val="2371591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3017F878-83B8-451C-9A2B-4F161A82829A}" type="datetimeFigureOut">
              <a:rPr lang="en-US" smtClean="0"/>
              <a:pPr>
                <a:defRPr/>
              </a:pPr>
              <a:t>10/20/2017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F31140E-4092-41FA-A551-A645263B1899}" type="slidenum">
              <a:rPr lang="en-US" smtClean="0"/>
              <a:pPr>
                <a:defRPr/>
              </a:pPr>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pPr>
              <a:defRPr/>
            </a:pPr>
            <a:fld id="{AA518E5B-51E5-4CE5-8C79-9CA1A900E927}" type="datetimeFigureOut">
              <a:rPr lang="en-US" smtClean="0"/>
              <a:pPr>
                <a:defRPr/>
              </a:pPr>
              <a:t>10/20/2017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D955021-CDBE-440A-856E-E4CDB1C288FA}"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AA518E5B-51E5-4CE5-8C79-9CA1A900E927}" type="datetimeFigureOut">
              <a:rPr lang="en-US" smtClean="0"/>
              <a:pPr>
                <a:defRPr/>
              </a:pPr>
              <a:t>10/20/2017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D955021-CDBE-440A-856E-E4CDB1C288FA}"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AA518E5B-51E5-4CE5-8C79-9CA1A900E927}" type="datetimeFigureOut">
              <a:rPr lang="en-US" smtClean="0"/>
              <a:pPr>
                <a:defRPr/>
              </a:pPr>
              <a:t>10/20/2017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D955021-CDBE-440A-856E-E4CDB1C288FA}" type="slidenum">
              <a:rPr lang="en-US" smtClean="0"/>
              <a:pPr>
                <a:defRPr/>
              </a:pPr>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AA518E5B-51E5-4CE5-8C79-9CA1A900E927}" type="datetimeFigureOut">
              <a:rPr lang="en-US" smtClean="0"/>
              <a:pPr>
                <a:defRPr/>
              </a:pPr>
              <a:t>10/20/2017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D955021-CDBE-440A-856E-E4CDB1C288FA}"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AA518E5B-51E5-4CE5-8C79-9CA1A900E927}" type="datetimeFigureOut">
              <a:rPr lang="en-US" smtClean="0"/>
              <a:pPr>
                <a:defRPr/>
              </a:pPr>
              <a:t>10/20/2017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D955021-CDBE-440A-856E-E4CDB1C288FA}" type="slidenum">
              <a:rPr lang="en-US" smtClean="0"/>
              <a:pPr>
                <a:defRPr/>
              </a:pPr>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AA518E5B-51E5-4CE5-8C79-9CA1A900E927}" type="datetimeFigureOut">
              <a:rPr lang="en-US" smtClean="0"/>
              <a:pPr>
                <a:defRPr/>
              </a:pPr>
              <a:t>10/20/2017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D955021-CDBE-440A-856E-E4CDB1C288FA}"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27D0F0F6-041E-4C97-8559-42228E593311}" type="datetimeFigureOut">
              <a:rPr lang="en-US" smtClean="0"/>
              <a:pPr>
                <a:defRPr/>
              </a:pPr>
              <a:t>10/20/2017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9179545-CB71-45C9-A5C2-C5618FE8E2A2}" type="slidenum">
              <a:rPr lang="en-US" smtClean="0"/>
              <a:pPr>
                <a:defRPr/>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2BEBEBC8-81B1-431C-A58C-3577288C2031}" type="datetimeFigureOut">
              <a:rPr lang="en-US" smtClean="0"/>
              <a:pPr>
                <a:defRPr/>
              </a:pPr>
              <a:t>10/20/2017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7D42866-CEF7-4210-B41C-23AD85801E63}" type="slidenum">
              <a:rPr lang="en-US" smtClean="0"/>
              <a:pPr>
                <a:defRPr/>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0E0C702-8E62-4235-9AEF-58A69DC8419F}" type="datetimeFigureOut">
              <a:rPr lang="en-US"/>
              <a:pPr>
                <a:defRPr/>
              </a:pPr>
              <a:t>10/20/2017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55A92F-BA70-498E-AAC5-DEECA76590B3}" type="slidenum">
              <a:rPr lang="en-US"/>
              <a:pPr>
                <a:defRPr/>
              </a:pPr>
              <a:t>‹#›</a:t>
            </a:fld>
            <a:endParaRPr lang="en-US"/>
          </a:p>
        </p:txBody>
      </p:sp>
    </p:spTree>
    <p:extLst>
      <p:ext uri="{BB962C8B-B14F-4D97-AF65-F5344CB8AC3E}">
        <p14:creationId xmlns:p14="http://schemas.microsoft.com/office/powerpoint/2010/main" val="207160305"/>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0E0C702-8E62-4235-9AEF-58A69DC8419F}" type="datetimeFigureOut">
              <a:rPr lang="en-US"/>
              <a:pPr>
                <a:defRPr/>
              </a:pPr>
              <a:t>10/20/2017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55A92F-BA70-498E-AAC5-DEECA76590B3}" type="slidenum">
              <a:rPr lang="en-US"/>
              <a:pPr>
                <a:defRPr/>
              </a:pPr>
              <a:t>‹#›</a:t>
            </a:fld>
            <a:endParaRPr lang="en-US"/>
          </a:p>
        </p:txBody>
      </p:sp>
    </p:spTree>
    <p:extLst>
      <p:ext uri="{BB962C8B-B14F-4D97-AF65-F5344CB8AC3E}">
        <p14:creationId xmlns:p14="http://schemas.microsoft.com/office/powerpoint/2010/main" val="67225434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AA518E5B-51E5-4CE5-8C79-9CA1A900E927}" type="datetimeFigureOut">
              <a:rPr lang="en-US" smtClean="0"/>
              <a:pPr>
                <a:defRPr/>
              </a:pPr>
              <a:t>10/20/2017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D955021-CDBE-440A-856E-E4CDB1C288FA}"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0E0C702-8E62-4235-9AEF-58A69DC8419F}" type="datetimeFigureOut">
              <a:rPr lang="en-US"/>
              <a:pPr>
                <a:defRPr/>
              </a:pPr>
              <a:t>10/20/2017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55A92F-BA70-498E-AAC5-DEECA76590B3}" type="slidenum">
              <a:rPr lang="en-US"/>
              <a:pPr>
                <a:defRPr/>
              </a:pPr>
              <a:t>‹#›</a:t>
            </a:fld>
            <a:endParaRPr lang="en-US"/>
          </a:p>
        </p:txBody>
      </p:sp>
    </p:spTree>
    <p:extLst>
      <p:ext uri="{BB962C8B-B14F-4D97-AF65-F5344CB8AC3E}">
        <p14:creationId xmlns:p14="http://schemas.microsoft.com/office/powerpoint/2010/main" val="93632201"/>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0E0C702-8E62-4235-9AEF-58A69DC8419F}" type="datetimeFigureOut">
              <a:rPr lang="en-US"/>
              <a:pPr>
                <a:defRPr/>
              </a:pPr>
              <a:t>10/20/2017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55A92F-BA70-498E-AAC5-DEECA76590B3}" type="slidenum">
              <a:rPr lang="en-US"/>
              <a:pPr>
                <a:defRPr/>
              </a:pPr>
              <a:t>‹#›</a:t>
            </a:fld>
            <a:endParaRPr lang="en-US"/>
          </a:p>
        </p:txBody>
      </p:sp>
    </p:spTree>
    <p:extLst>
      <p:ext uri="{BB962C8B-B14F-4D97-AF65-F5344CB8AC3E}">
        <p14:creationId xmlns:p14="http://schemas.microsoft.com/office/powerpoint/2010/main" val="732147871"/>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0E0C702-8E62-4235-9AEF-58A69DC8419F}" type="datetimeFigureOut">
              <a:rPr lang="en-US"/>
              <a:pPr>
                <a:defRPr/>
              </a:pPr>
              <a:t>10/20/2017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55A92F-BA70-498E-AAC5-DEECA76590B3}" type="slidenum">
              <a:rPr lang="en-US"/>
              <a:pPr>
                <a:defRPr/>
              </a:pPr>
              <a:t>‹#›</a:t>
            </a:fld>
            <a:endParaRPr lang="en-US"/>
          </a:p>
        </p:txBody>
      </p:sp>
    </p:spTree>
    <p:extLst>
      <p:ext uri="{BB962C8B-B14F-4D97-AF65-F5344CB8AC3E}">
        <p14:creationId xmlns:p14="http://schemas.microsoft.com/office/powerpoint/2010/main" val="127970587"/>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0E0C702-8E62-4235-9AEF-58A69DC8419F}" type="datetimeFigureOut">
              <a:rPr lang="en-US"/>
              <a:pPr>
                <a:defRPr/>
              </a:pPr>
              <a:t>10/20/2017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55A92F-BA70-498E-AAC5-DEECA76590B3}" type="slidenum">
              <a:rPr lang="en-US"/>
              <a:pPr>
                <a:defRPr/>
              </a:pPr>
              <a:t>‹#›</a:t>
            </a:fld>
            <a:endParaRPr lang="en-US"/>
          </a:p>
        </p:txBody>
      </p:sp>
    </p:spTree>
    <p:extLst>
      <p:ext uri="{BB962C8B-B14F-4D97-AF65-F5344CB8AC3E}">
        <p14:creationId xmlns:p14="http://schemas.microsoft.com/office/powerpoint/2010/main" val="2096356962"/>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0E0C702-8E62-4235-9AEF-58A69DC8419F}" type="datetimeFigureOut">
              <a:rPr lang="en-US"/>
              <a:pPr>
                <a:defRPr/>
              </a:pPr>
              <a:t>10/20/2017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55A92F-BA70-498E-AAC5-DEECA76590B3}" type="slidenum">
              <a:rPr lang="en-US"/>
              <a:pPr>
                <a:defRPr/>
              </a:pPr>
              <a:t>‹#›</a:t>
            </a:fld>
            <a:endParaRPr lang="en-US"/>
          </a:p>
        </p:txBody>
      </p:sp>
    </p:spTree>
    <p:extLst>
      <p:ext uri="{BB962C8B-B14F-4D97-AF65-F5344CB8AC3E}">
        <p14:creationId xmlns:p14="http://schemas.microsoft.com/office/powerpoint/2010/main" val="386421137"/>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0E0C702-8E62-4235-9AEF-58A69DC8419F}" type="datetimeFigureOut">
              <a:rPr lang="en-US"/>
              <a:pPr>
                <a:defRPr/>
              </a:pPr>
              <a:t>10/20/2017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55A92F-BA70-498E-AAC5-DEECA76590B3}" type="slidenum">
              <a:rPr lang="en-US"/>
              <a:pPr>
                <a:defRPr/>
              </a:pPr>
              <a:t>‹#›</a:t>
            </a:fld>
            <a:endParaRPr lang="en-US"/>
          </a:p>
        </p:txBody>
      </p:sp>
    </p:spTree>
    <p:extLst>
      <p:ext uri="{BB962C8B-B14F-4D97-AF65-F5344CB8AC3E}">
        <p14:creationId xmlns:p14="http://schemas.microsoft.com/office/powerpoint/2010/main" val="1825410008"/>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0E0C702-8E62-4235-9AEF-58A69DC8419F}" type="datetimeFigureOut">
              <a:rPr lang="en-US"/>
              <a:pPr>
                <a:defRPr/>
              </a:pPr>
              <a:t>10/20/2017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55A92F-BA70-498E-AAC5-DEECA76590B3}" type="slidenum">
              <a:rPr lang="en-US"/>
              <a:pPr>
                <a:defRPr/>
              </a:pPr>
              <a:t>‹#›</a:t>
            </a:fld>
            <a:endParaRPr lang="en-US"/>
          </a:p>
        </p:txBody>
      </p:sp>
    </p:spTree>
    <p:extLst>
      <p:ext uri="{BB962C8B-B14F-4D97-AF65-F5344CB8AC3E}">
        <p14:creationId xmlns:p14="http://schemas.microsoft.com/office/powerpoint/2010/main" val="61118667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8F7A6F92-97D4-4C69-ACD8-60F89A870FD8}" type="datetimeFigureOut">
              <a:rPr lang="en-US" smtClean="0"/>
              <a:pPr>
                <a:defRPr/>
              </a:pPr>
              <a:t>10/20/2017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89BF968-8453-4B3C-81BB-DD181EFFD838}" type="slidenum">
              <a:rPr lang="en-US" smtClean="0"/>
              <a:pPr>
                <a:defRPr/>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B85109D9-9FB0-42B8-92EA-2E7941AA5AB7}" type="datetimeFigureOut">
              <a:rPr lang="en-US" smtClean="0"/>
              <a:pPr>
                <a:defRPr/>
              </a:pPr>
              <a:t>10/20/2017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E91D9C8-461F-497B-8326-93EB9FB10345}" type="slidenum">
              <a:rPr lang="en-US" smtClean="0"/>
              <a:pPr>
                <a:defRPr/>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3786E466-ED0F-430A-980A-6878E915A417}" type="datetimeFigureOut">
              <a:rPr lang="en-US" smtClean="0"/>
              <a:pPr>
                <a:defRPr/>
              </a:pPr>
              <a:t>10/20/2017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3AC102C-C1E1-4136-8268-4B607B852585}" type="slidenum">
              <a:rPr lang="en-US" smtClean="0"/>
              <a:pPr>
                <a:defRPr/>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3F184EC4-ACCB-4996-9DB2-A65B82710E18}" type="datetimeFigureOut">
              <a:rPr lang="en-US" smtClean="0"/>
              <a:pPr>
                <a:defRPr/>
              </a:pPr>
              <a:t>10/20/2017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6F1382D-F932-4C8A-89CF-796358B569F6}" type="slidenum">
              <a:rPr lang="en-US" smtClean="0"/>
              <a:pPr>
                <a:defRPr/>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7A78914-C895-4772-9847-E30375EE65F9}" type="datetimeFigureOut">
              <a:rPr lang="en-US" smtClean="0"/>
              <a:pPr>
                <a:defRPr/>
              </a:pPr>
              <a:t>10/20/2017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99513F0-16EC-4CB0-BFD1-2F2A599145DF}" type="slidenum">
              <a:rPr lang="en-US" smtClean="0"/>
              <a:pPr>
                <a:defRPr/>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D818C6C6-FE0B-4EB9-8D61-070544D71239}" type="datetimeFigureOut">
              <a:rPr lang="en-US" smtClean="0"/>
              <a:pPr>
                <a:defRPr/>
              </a:pPr>
              <a:t>10/20/2017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C3A860E-3266-45DD-B766-D217DC9E6352}" type="slidenum">
              <a:rPr lang="en-US" smtClean="0"/>
              <a:pPr>
                <a:defRPr/>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21F06641-0D78-4B3E-AE68-08B9A2CF0A23}" type="datetimeFigureOut">
              <a:rPr lang="en-US" smtClean="0"/>
              <a:pPr>
                <a:defRPr/>
              </a:pPr>
              <a:t>10/20/2017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885F558-1304-44EA-AA44-7C360FDA99DF}" type="slidenum">
              <a:rPr lang="en-US" smtClean="0"/>
              <a:pPr>
                <a:defRPr/>
              </a:pPr>
              <a:t>‹#›</a:t>
            </a:fld>
            <a:endParaRPr lang="en-US"/>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fld id="{AA518E5B-51E5-4CE5-8C79-9CA1A900E927}" type="datetimeFigureOut">
              <a:rPr lang="en-US" smtClean="0"/>
              <a:pPr>
                <a:defRPr/>
              </a:pPr>
              <a:t>10/20/2017</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a:defRPr/>
            </a:pPr>
            <a:fld id="{CD955021-CDBE-440A-856E-E4CDB1C288FA}" type="slidenum">
              <a:rPr lang="en-US" smtClean="0"/>
              <a:pPr>
                <a:defRPr/>
              </a:pPr>
              <a:t>‹#›</a:t>
            </a:fld>
            <a:endParaRPr lang="en-US"/>
          </a:p>
        </p:txBody>
      </p:sp>
    </p:spTree>
    <p:extLst>
      <p:ext uri="{BB962C8B-B14F-4D97-AF65-F5344CB8AC3E}">
        <p14:creationId xmlns:p14="http://schemas.microsoft.com/office/powerpoint/2010/main" val="1866244537"/>
      </p:ext>
    </p:extLst>
  </p:cSld>
  <p:clrMap bg1="dk1" tx1="lt1" bg2="dk2" tx2="lt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 id="2147484114" r:id="rId12"/>
    <p:sldLayoutId id="2147484115" r:id="rId13"/>
    <p:sldLayoutId id="2147484116" r:id="rId14"/>
    <p:sldLayoutId id="2147484117" r:id="rId15"/>
    <p:sldLayoutId id="2147484118" r:id="rId16"/>
    <p:sldLayoutId id="2147484119" r:id="rId17"/>
    <p:sldLayoutId id="2147484123" r:id="rId18"/>
    <p:sldLayoutId id="2147484124" r:id="rId19"/>
    <p:sldLayoutId id="2147484130" r:id="rId20"/>
    <p:sldLayoutId id="2147484134" r:id="rId21"/>
    <p:sldLayoutId id="2147484135" r:id="rId22"/>
    <p:sldLayoutId id="2147484136" r:id="rId23"/>
    <p:sldLayoutId id="2147484138" r:id="rId24"/>
    <p:sldLayoutId id="2147484139" r:id="rId25"/>
    <p:sldLayoutId id="2147484140" r:id="rId26"/>
  </p:sldLayoutIdLst>
  <p:transition spd="slow">
    <p:fade/>
  </p:transition>
  <p:timing>
    <p:tnLst>
      <p:par>
        <p:cTn id="1" dur="indefinite" restart="never" nodeType="tmRoot"/>
      </p:par>
    </p:tnLst>
  </p:timing>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2.xml"/><Relationship Id="rId5" Type="http://schemas.openxmlformats.org/officeDocument/2006/relationships/image" Target="../media/image8.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60000">
              <a:schemeClr val="tx1">
                <a:lumMod val="85000"/>
              </a:schemeClr>
            </a:gs>
            <a:gs pos="70000">
              <a:schemeClr val="bg2">
                <a:tint val="97000"/>
                <a:hueMod val="92000"/>
                <a:satMod val="169000"/>
                <a:lumMod val="164000"/>
              </a:schemeClr>
            </a:gs>
            <a:gs pos="56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4213" y="685800"/>
            <a:ext cx="10266362" cy="2971800"/>
          </a:xfrm>
        </p:spPr>
        <p:txBody>
          <a:bodyPr>
            <a:normAutofit/>
          </a:bodyPr>
          <a:lstStyle/>
          <a:p>
            <a:pPr algn="ctr" eaLnBrk="1" fontAlgn="auto" hangingPunct="1">
              <a:spcAft>
                <a:spcPts val="0"/>
              </a:spcAft>
              <a:defRPr/>
            </a:pPr>
            <a:r>
              <a:rPr lang="en-US" u="sng" dirty="0" smtClean="0">
                <a:latin typeface="Arial Hebrew" charset="-79"/>
                <a:ea typeface="Arial Hebrew" charset="-79"/>
                <a:cs typeface="Arial Hebrew" charset="-79"/>
              </a:rPr>
              <a:t>Smart I (eye) Advisory Rescue Systems (SIARS)</a:t>
            </a:r>
            <a:r>
              <a:rPr lang="en-US" dirty="0">
                <a:latin typeface="Arial Hebrew" charset="-79"/>
                <a:ea typeface="Arial Hebrew" charset="-79"/>
                <a:cs typeface="Arial Hebrew" charset="-79"/>
              </a:rPr>
              <a:t/>
            </a:r>
            <a:br>
              <a:rPr lang="en-US" dirty="0">
                <a:latin typeface="Arial Hebrew" charset="-79"/>
                <a:ea typeface="Arial Hebrew" charset="-79"/>
                <a:cs typeface="Arial Hebrew" charset="-79"/>
              </a:rPr>
            </a:br>
            <a:endParaRPr lang="en-US" dirty="0">
              <a:latin typeface="Arial Hebrew" charset="-79"/>
              <a:ea typeface="Arial Hebrew" charset="-79"/>
              <a:cs typeface="Arial Hebrew" charset="-79"/>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8437" y="5158853"/>
            <a:ext cx="9335069" cy="138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464858" y="6488668"/>
            <a:ext cx="9248633" cy="369332"/>
          </a:xfrm>
          <a:prstGeom prst="rect">
            <a:avLst/>
          </a:prstGeom>
        </p:spPr>
        <p:txBody>
          <a:bodyPr wrap="square">
            <a:spAutoFit/>
          </a:bodyPr>
          <a:lstStyle/>
          <a:p>
            <a:pPr algn="ctr"/>
            <a:r>
              <a:rPr lang="en-US" b="1" dirty="0" smtClean="0">
                <a:latin typeface="Times New Roman" pitchFamily="18" charset="0"/>
                <a:cs typeface="Times New Roman" pitchFamily="18" charset="0"/>
              </a:rPr>
              <a:t>NATO - Science for Peace Project EAP.SFPP 984753</a:t>
            </a:r>
            <a:endParaRPr lang="en-US" b="1" dirty="0">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185928" y="1331913"/>
            <a:ext cx="11074400" cy="5114925"/>
          </a:xfrm>
          <a:noFill/>
        </p:spPr>
        <p:txBody>
          <a:bodyPr>
            <a:noAutofit/>
          </a:bodyPr>
          <a:lstStyle/>
          <a:p>
            <a:pPr marL="1085850" lvl="1" algn="just">
              <a:buClr>
                <a:srgbClr val="FF0000"/>
              </a:buClr>
              <a:buFont typeface="Wingdings" pitchFamily="2" charset="2"/>
              <a:buChar char="q"/>
              <a:defRPr/>
            </a:pPr>
            <a:r>
              <a:rPr lang="en-US" sz="2000" b="1" dirty="0" smtClean="0">
                <a:solidFill>
                  <a:schemeClr val="tx1"/>
                </a:solidFill>
                <a:latin typeface="+mj-lt"/>
                <a:cs typeface="Times New Roman" pitchFamily="18" charset="0"/>
              </a:rPr>
              <a:t>precise </a:t>
            </a:r>
            <a:r>
              <a:rPr lang="en-US" sz="2000" b="1" dirty="0">
                <a:solidFill>
                  <a:schemeClr val="tx1"/>
                </a:solidFill>
                <a:latin typeface="+mj-lt"/>
                <a:cs typeface="Times New Roman" pitchFamily="18" charset="0"/>
              </a:rPr>
              <a:t>and fast determining the patient`s vital parameters, </a:t>
            </a:r>
          </a:p>
          <a:p>
            <a:pPr marL="1085850" lvl="1" algn="just">
              <a:buClr>
                <a:srgbClr val="FF0000"/>
              </a:buClr>
              <a:buFont typeface="Wingdings" pitchFamily="2" charset="2"/>
              <a:buChar char="q"/>
              <a:defRPr/>
            </a:pPr>
            <a:r>
              <a:rPr lang="en-US" sz="2000" b="1" dirty="0">
                <a:solidFill>
                  <a:schemeClr val="tx1"/>
                </a:solidFill>
                <a:latin typeface="+mj-lt"/>
                <a:cs typeface="Times New Roman" pitchFamily="18" charset="0"/>
              </a:rPr>
              <a:t>proceed it to the next level of military medical units together with additional data (ID, Time, Location, Coordinates</a:t>
            </a:r>
            <a:r>
              <a:rPr lang="en-US" sz="2000" b="1" dirty="0" smtClean="0">
                <a:solidFill>
                  <a:schemeClr val="tx1"/>
                </a:solidFill>
                <a:latin typeface="+mj-lt"/>
                <a:cs typeface="Times New Roman" pitchFamily="18" charset="0"/>
              </a:rPr>
              <a:t>);</a:t>
            </a:r>
            <a:endParaRPr lang="en-US" sz="2000" b="1" dirty="0">
              <a:solidFill>
                <a:schemeClr val="tx1"/>
              </a:solidFill>
              <a:latin typeface="+mj-lt"/>
              <a:cs typeface="Times New Roman" pitchFamily="18" charset="0"/>
            </a:endParaRPr>
          </a:p>
          <a:p>
            <a:pPr marL="1085850" lvl="1" algn="just">
              <a:buClr>
                <a:srgbClr val="FF0000"/>
              </a:buClr>
              <a:buFont typeface="Wingdings" pitchFamily="2" charset="2"/>
              <a:buChar char="q"/>
              <a:defRPr/>
            </a:pPr>
            <a:r>
              <a:rPr lang="en-US" sz="2000" b="1" dirty="0">
                <a:solidFill>
                  <a:schemeClr val="tx1"/>
                </a:solidFill>
                <a:latin typeface="+mj-lt"/>
                <a:cs typeface="Times New Roman" pitchFamily="18" charset="0"/>
              </a:rPr>
              <a:t>it can be implemented in every unit that performs military operations;</a:t>
            </a:r>
          </a:p>
          <a:p>
            <a:pPr marL="1085850" algn="just">
              <a:buClr>
                <a:srgbClr val="FF0000"/>
              </a:buClr>
              <a:buFont typeface="Wingdings" pitchFamily="2" charset="2"/>
              <a:buChar char="q"/>
              <a:defRPr/>
            </a:pPr>
            <a:r>
              <a:rPr lang="en-US" b="1" dirty="0">
                <a:solidFill>
                  <a:schemeClr val="tx1"/>
                </a:solidFill>
                <a:latin typeface="+mj-lt"/>
                <a:cs typeface="Times New Roman" pitchFamily="18" charset="0"/>
              </a:rPr>
              <a:t>SIARS will be fitted into the existing process of work and will improve the existing process of work. </a:t>
            </a:r>
          </a:p>
          <a:p>
            <a:pPr marL="1085850" algn="just">
              <a:buClr>
                <a:srgbClr val="FF0000"/>
              </a:buClr>
              <a:buFont typeface="Wingdings" pitchFamily="2" charset="2"/>
              <a:buChar char="q"/>
              <a:defRPr/>
            </a:pPr>
            <a:r>
              <a:rPr lang="en-US" b="1" dirty="0" smtClean="0">
                <a:solidFill>
                  <a:schemeClr val="tx1"/>
                </a:solidFill>
                <a:latin typeface="+mj-lt"/>
                <a:cs typeface="Times New Roman" pitchFamily="18" charset="0"/>
              </a:rPr>
              <a:t>Functionality </a:t>
            </a:r>
            <a:r>
              <a:rPr lang="en-US" b="1" dirty="0">
                <a:solidFill>
                  <a:schemeClr val="tx1"/>
                </a:solidFill>
                <a:latin typeface="+mj-lt"/>
                <a:cs typeface="Times New Roman" pitchFamily="18" charset="0"/>
              </a:rPr>
              <a:t>of the system to be checked on some military </a:t>
            </a:r>
            <a:r>
              <a:rPr lang="en-US" b="1" dirty="0" smtClean="0">
                <a:solidFill>
                  <a:schemeClr val="tx1"/>
                </a:solidFill>
                <a:latin typeface="+mj-lt"/>
                <a:cs typeface="Times New Roman" pitchFamily="18" charset="0"/>
              </a:rPr>
              <a:t>or </a:t>
            </a:r>
            <a:r>
              <a:rPr lang="en-US" b="1" dirty="0">
                <a:solidFill>
                  <a:schemeClr val="tx1"/>
                </a:solidFill>
                <a:latin typeface="+mj-lt"/>
                <a:cs typeface="Times New Roman" pitchFamily="18" charset="0"/>
              </a:rPr>
              <a:t>medical exercise; </a:t>
            </a:r>
          </a:p>
        </p:txBody>
      </p:sp>
      <p:sp>
        <p:nvSpPr>
          <p:cNvPr id="2" name="Title 1"/>
          <p:cNvSpPr>
            <a:spLocks noGrp="1"/>
          </p:cNvSpPr>
          <p:nvPr>
            <p:ph type="title" idx="4294967295"/>
          </p:nvPr>
        </p:nvSpPr>
        <p:spPr>
          <a:xfrm>
            <a:off x="374650" y="0"/>
            <a:ext cx="11817350" cy="1077913"/>
          </a:xfrm>
        </p:spPr>
        <p:txBody>
          <a:bodyPr>
            <a:noAutofit/>
          </a:bodyPr>
          <a:lstStyle/>
          <a:p>
            <a:pPr eaLnBrk="1" fontAlgn="auto" hangingPunct="1">
              <a:spcAft>
                <a:spcPts val="0"/>
              </a:spcAft>
              <a:defRPr/>
            </a:pPr>
            <a:r>
              <a:rPr lang="en-US" dirty="0" smtClean="0">
                <a:latin typeface="Times New Roman" pitchFamily="18" charset="0"/>
                <a:cs typeface="Times New Roman" pitchFamily="18" charset="0"/>
              </a:rPr>
              <a:t>Functionality of the </a:t>
            </a:r>
            <a:r>
              <a:rPr lang="en-US" dirty="0" err="1" smtClean="0">
                <a:latin typeface="Times New Roman" pitchFamily="18" charset="0"/>
                <a:cs typeface="Times New Roman" pitchFamily="18" charset="0"/>
              </a:rPr>
              <a:t>Telemedical</a:t>
            </a:r>
            <a:r>
              <a:rPr lang="en-US" dirty="0" smtClean="0">
                <a:latin typeface="Times New Roman" pitchFamily="18" charset="0"/>
                <a:cs typeface="Times New Roman" pitchFamily="18" charset="0"/>
              </a:rPr>
              <a:t> System</a:t>
            </a:r>
            <a:endParaRPr lang="mk-MK" dirty="0">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58763" y="0"/>
            <a:ext cx="11817350" cy="750627"/>
          </a:xfrm>
          <a:prstGeom prst="rect">
            <a:avLst/>
          </a:prstGeom>
          <a:effectLst/>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all" spc="0" normalizeH="0" baseline="0" noProof="0" dirty="0" smtClean="0">
                <a:ln w="3175" cmpd="sng">
                  <a:noFill/>
                </a:ln>
                <a:effectLst/>
                <a:uLnTx/>
                <a:uFillTx/>
                <a:latin typeface="Times New Roman" pitchFamily="18" charset="0"/>
                <a:ea typeface="+mj-ea"/>
                <a:cs typeface="Times New Roman" pitchFamily="18" charset="0"/>
              </a:rPr>
              <a:t>MILITARY STANDARDS - HW and SW   </a:t>
            </a:r>
            <a:endParaRPr kumimoji="0" lang="mk-MK" sz="2400" b="0" i="0" u="none" strike="noStrike" kern="1200" cap="all" spc="0" normalizeH="0" baseline="0" noProof="0" dirty="0">
              <a:ln w="3175" cmpd="sng">
                <a:noFill/>
              </a:ln>
              <a:effectLst/>
              <a:uLnTx/>
              <a:uFillTx/>
              <a:latin typeface="Times New Roman" pitchFamily="18" charset="0"/>
              <a:ea typeface="+mj-ea"/>
              <a:cs typeface="Times New Roman" pitchFamily="18" charset="0"/>
            </a:endParaRPr>
          </a:p>
        </p:txBody>
      </p:sp>
      <p:pic>
        <p:nvPicPr>
          <p:cNvPr id="4" name="Picture 3"/>
          <p:cNvPicPr>
            <a:picLocks noChangeAspect="1"/>
          </p:cNvPicPr>
          <p:nvPr/>
        </p:nvPicPr>
        <p:blipFill>
          <a:blip r:embed="rId2"/>
          <a:srcRect l="2734" r="33758"/>
          <a:stretch>
            <a:fillRect/>
          </a:stretch>
        </p:blipFill>
        <p:spPr>
          <a:xfrm>
            <a:off x="750627" y="1106470"/>
            <a:ext cx="4121624" cy="2128049"/>
          </a:xfrm>
          <a:prstGeom prst="rect">
            <a:avLst/>
          </a:prstGeom>
        </p:spPr>
      </p:pic>
      <p:sp>
        <p:nvSpPr>
          <p:cNvPr id="5" name="Title 1"/>
          <p:cNvSpPr txBox="1">
            <a:spLocks/>
          </p:cNvSpPr>
          <p:nvPr/>
        </p:nvSpPr>
        <p:spPr>
          <a:xfrm>
            <a:off x="573207" y="3207902"/>
            <a:ext cx="4558352" cy="504289"/>
          </a:xfrm>
          <a:prstGeom prst="rect">
            <a:avLst/>
          </a:prstGeom>
          <a:effectLst/>
        </p:spPr>
        <p:txBody>
          <a:bodyPr vert="horz" lIns="91440" tIns="45720" rIns="91440" bIns="45720" rtlCol="0" anchor="ctr">
            <a:no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i="0" u="none" strike="noStrike" kern="1200" cap="all" spc="0" normalizeH="0" baseline="0" noProof="0" dirty="0" smtClean="0">
                <a:ln w="3175" cmpd="sng">
                  <a:noFill/>
                </a:ln>
                <a:solidFill>
                  <a:srgbClr val="FFFF00"/>
                </a:solidFill>
                <a:effectLst/>
                <a:uLnTx/>
                <a:uFillTx/>
                <a:latin typeface="Times New Roman" pitchFamily="18" charset="0"/>
                <a:ea typeface="+mj-ea"/>
                <a:cs typeface="Times New Roman" pitchFamily="18" charset="0"/>
              </a:rPr>
              <a:t>Harris RF-3590 Ruggedized Tablet</a:t>
            </a:r>
            <a:endParaRPr kumimoji="0" lang="en-US" i="0" u="none" strike="noStrike" kern="1200" cap="all" spc="0" normalizeH="0" baseline="0" noProof="0" dirty="0">
              <a:ln w="3175" cmpd="sng">
                <a:noFill/>
              </a:ln>
              <a:solidFill>
                <a:srgbClr val="FFFF00"/>
              </a:solidFill>
              <a:effectLst/>
              <a:uLnTx/>
              <a:uFillTx/>
              <a:latin typeface="Times New Roman" pitchFamily="18" charset="0"/>
              <a:ea typeface="+mj-ea"/>
              <a:cs typeface="Times New Roman" pitchFamily="18" charset="0"/>
            </a:endParaRPr>
          </a:p>
        </p:txBody>
      </p:sp>
      <p:pic>
        <p:nvPicPr>
          <p:cNvPr id="7" name="Picture 6"/>
          <p:cNvPicPr>
            <a:picLocks noChangeAspect="1"/>
          </p:cNvPicPr>
          <p:nvPr/>
        </p:nvPicPr>
        <p:blipFill>
          <a:blip r:embed="rId3"/>
          <a:srcRect l="4126" r="2442" b="1831"/>
          <a:stretch>
            <a:fillRect/>
          </a:stretch>
        </p:blipFill>
        <p:spPr>
          <a:xfrm>
            <a:off x="7165075" y="1121326"/>
            <a:ext cx="4326340" cy="2195080"/>
          </a:xfrm>
          <a:prstGeom prst="rect">
            <a:avLst/>
          </a:prstGeom>
        </p:spPr>
      </p:pic>
      <p:sp>
        <p:nvSpPr>
          <p:cNvPr id="8" name="Title 1"/>
          <p:cNvSpPr txBox="1">
            <a:spLocks/>
          </p:cNvSpPr>
          <p:nvPr/>
        </p:nvSpPr>
        <p:spPr>
          <a:xfrm>
            <a:off x="7129592" y="3318614"/>
            <a:ext cx="4334527" cy="489112"/>
          </a:xfrm>
          <a:prstGeom prst="rect">
            <a:avLst/>
          </a:prstGeom>
          <a:effectLst/>
        </p:spPr>
        <p:txBody>
          <a:bodyPr vert="horz" lIns="91440" tIns="45720" rIns="91440" bIns="45720" rtlCol="0" anchor="ctr">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i="0" u="none" strike="noStrike" kern="1200" cap="all" spc="0" normalizeH="0" baseline="0" noProof="0" dirty="0" smtClean="0">
                <a:ln w="3175" cmpd="sng">
                  <a:noFill/>
                </a:ln>
                <a:solidFill>
                  <a:srgbClr val="FFFF00"/>
                </a:solidFill>
                <a:effectLst/>
                <a:uLnTx/>
                <a:uFillTx/>
                <a:latin typeface="Times New Roman" pitchFamily="18" charset="0"/>
                <a:ea typeface="+mj-ea"/>
                <a:cs typeface="Times New Roman" pitchFamily="18" charset="0"/>
              </a:rPr>
              <a:t>Panasonic </a:t>
            </a:r>
            <a:r>
              <a:rPr kumimoji="0" lang="en-US" i="0" u="none" strike="noStrike" kern="1200" cap="all" spc="0" normalizeH="0" baseline="0" noProof="0" dirty="0" err="1" smtClean="0">
                <a:ln w="3175" cmpd="sng">
                  <a:noFill/>
                </a:ln>
                <a:solidFill>
                  <a:srgbClr val="FFFF00"/>
                </a:solidFill>
                <a:effectLst/>
                <a:uLnTx/>
                <a:uFillTx/>
                <a:latin typeface="Times New Roman" pitchFamily="18" charset="0"/>
                <a:ea typeface="+mj-ea"/>
                <a:cs typeface="Times New Roman" pitchFamily="18" charset="0"/>
              </a:rPr>
              <a:t>Toughpad</a:t>
            </a:r>
            <a:r>
              <a:rPr kumimoji="0" lang="en-US" i="0" u="none" strike="noStrike" kern="1200" cap="all" spc="0" normalizeH="0" baseline="0" noProof="0" dirty="0" smtClean="0">
                <a:ln w="3175" cmpd="sng">
                  <a:noFill/>
                </a:ln>
                <a:solidFill>
                  <a:srgbClr val="FFFF00"/>
                </a:solidFill>
                <a:effectLst/>
                <a:uLnTx/>
                <a:uFillTx/>
                <a:latin typeface="Times New Roman" pitchFamily="18" charset="0"/>
                <a:ea typeface="+mj-ea"/>
                <a:cs typeface="Times New Roman" pitchFamily="18" charset="0"/>
              </a:rPr>
              <a:t> FZ-B2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i="0" u="none" strike="noStrike" kern="1200" cap="all" spc="0" normalizeH="0" baseline="0" noProof="0" dirty="0" smtClean="0">
                <a:ln w="3175" cmpd="sng">
                  <a:noFill/>
                </a:ln>
                <a:solidFill>
                  <a:srgbClr val="FFFF00"/>
                </a:solidFill>
                <a:effectLst/>
                <a:uLnTx/>
                <a:uFillTx/>
                <a:latin typeface="Times New Roman" pitchFamily="18" charset="0"/>
                <a:ea typeface="+mj-ea"/>
                <a:cs typeface="Times New Roman" pitchFamily="18" charset="0"/>
              </a:rPr>
              <a:t>(OS: ANDROID)</a:t>
            </a:r>
            <a:endParaRPr kumimoji="0" lang="en-US" i="0" u="none" strike="noStrike" kern="1200" cap="all" spc="0" normalizeH="0" baseline="0" noProof="0" dirty="0">
              <a:ln w="3175" cmpd="sng">
                <a:noFill/>
              </a:ln>
              <a:solidFill>
                <a:srgbClr val="FFFF00"/>
              </a:solidFill>
              <a:effectLst/>
              <a:uLnTx/>
              <a:uFillTx/>
              <a:latin typeface="Times New Roman" pitchFamily="18" charset="0"/>
              <a:ea typeface="+mj-ea"/>
              <a:cs typeface="Times New Roman" pitchFamily="18" charset="0"/>
            </a:endParaRPr>
          </a:p>
        </p:txBody>
      </p:sp>
      <p:pic>
        <p:nvPicPr>
          <p:cNvPr id="9" name="Picture 8" descr="http://comworth.files.wordpress.com/2013/07/g1_standard_front.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l="3099" t="2448" r="1599" b="3417"/>
          <a:stretch/>
        </p:blipFill>
        <p:spPr bwMode="auto">
          <a:xfrm>
            <a:off x="3957851" y="3643946"/>
            <a:ext cx="4285397" cy="2347415"/>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4059623" y="5998185"/>
            <a:ext cx="4156333" cy="518615"/>
          </a:xfrm>
          <a:prstGeom prst="rect">
            <a:avLst/>
          </a:prstGeom>
          <a:effectLst/>
        </p:spPr>
        <p:txBody>
          <a:bodyPr vert="horz" lIns="91440" tIns="45720" rIns="91440" bIns="45720" rtlCol="0" anchor="ctr">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000" i="0" u="none" strike="noStrike" kern="1200" cap="all" spc="0" normalizeH="0" baseline="0" noProof="0" dirty="0" smtClean="0">
                <a:ln w="3175" cmpd="sng">
                  <a:noFill/>
                </a:ln>
                <a:solidFill>
                  <a:srgbClr val="FFFF00"/>
                </a:solidFill>
                <a:effectLst/>
                <a:uLnTx/>
                <a:uFillTx/>
                <a:latin typeface="Times New Roman" pitchFamily="18" charset="0"/>
                <a:ea typeface="+mj-ea"/>
                <a:cs typeface="Times New Roman" pitchFamily="18" charset="0"/>
              </a:rPr>
              <a:t>Panasonic </a:t>
            </a:r>
            <a:r>
              <a:rPr kumimoji="0" lang="en-US" sz="2000" i="0" u="none" strike="noStrike" kern="1200" cap="all" spc="0" normalizeH="0" baseline="0" noProof="0" dirty="0" err="1" smtClean="0">
                <a:ln w="3175" cmpd="sng">
                  <a:noFill/>
                </a:ln>
                <a:solidFill>
                  <a:srgbClr val="FFFF00"/>
                </a:solidFill>
                <a:effectLst/>
                <a:uLnTx/>
                <a:uFillTx/>
                <a:latin typeface="Times New Roman" pitchFamily="18" charset="0"/>
                <a:ea typeface="+mj-ea"/>
                <a:cs typeface="Times New Roman" pitchFamily="18" charset="0"/>
              </a:rPr>
              <a:t>Toughpad</a:t>
            </a:r>
            <a:r>
              <a:rPr kumimoji="0" lang="en-US" sz="2000" i="0" u="none" strike="noStrike" kern="1200" cap="all" spc="0" normalizeH="0" baseline="0" noProof="0" dirty="0" smtClean="0">
                <a:ln w="3175" cmpd="sng">
                  <a:noFill/>
                </a:ln>
                <a:solidFill>
                  <a:srgbClr val="FFFF00"/>
                </a:solidFill>
                <a:effectLst/>
                <a:uLnTx/>
                <a:uFillTx/>
                <a:latin typeface="Times New Roman" pitchFamily="18" charset="0"/>
                <a:ea typeface="+mj-ea"/>
                <a:cs typeface="Times New Roman" pitchFamily="18" charset="0"/>
              </a:rPr>
              <a:t> FZ-M1 (OS: Windows)</a:t>
            </a:r>
            <a:endParaRPr kumimoji="0" lang="en-US" sz="2000" i="0" u="none" strike="noStrike" kern="1200" cap="all" spc="0" normalizeH="0" baseline="0" noProof="0" dirty="0">
              <a:ln w="3175" cmpd="sng">
                <a:noFill/>
              </a:ln>
              <a:solidFill>
                <a:srgbClr val="FFFF00"/>
              </a:solidFill>
              <a:effectLst/>
              <a:uLnTx/>
              <a:uFillTx/>
              <a:latin typeface="Times New Roman" pitchFamily="18" charset="0"/>
              <a:ea typeface="+mj-ea"/>
              <a:cs typeface="Times New Roman" pitchFamily="18" charset="0"/>
            </a:endParaRPr>
          </a:p>
        </p:txBody>
      </p:sp>
      <p:sp>
        <p:nvSpPr>
          <p:cNvPr id="11" name="Title 1"/>
          <p:cNvSpPr txBox="1">
            <a:spLocks/>
          </p:cNvSpPr>
          <p:nvPr/>
        </p:nvSpPr>
        <p:spPr>
          <a:xfrm>
            <a:off x="2022144" y="3605962"/>
            <a:ext cx="830238" cy="504289"/>
          </a:xfrm>
          <a:prstGeom prst="rect">
            <a:avLst/>
          </a:prstGeom>
          <a:effectLst/>
        </p:spPr>
        <p:txBody>
          <a:bodyPr vert="horz" lIns="91440" tIns="45720" rIns="91440" bIns="45720" rtlCol="0" anchor="ctr">
            <a:no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i="0" u="none" strike="noStrike" kern="1200" cap="all" spc="0" normalizeH="0" baseline="0" noProof="0" dirty="0" smtClean="0">
                <a:ln w="3175" cmpd="sng">
                  <a:noFill/>
                </a:ln>
                <a:solidFill>
                  <a:srgbClr val="FF0000"/>
                </a:solidFill>
                <a:effectLst/>
                <a:uLnTx/>
                <a:uFillTx/>
                <a:latin typeface="Times New Roman" pitchFamily="18" charset="0"/>
                <a:ea typeface="+mj-ea"/>
                <a:cs typeface="Times New Roman" pitchFamily="18" charset="0"/>
              </a:rPr>
              <a:t>$4000</a:t>
            </a:r>
            <a:endParaRPr kumimoji="0" lang="en-US" i="0" u="none" strike="noStrike" kern="1200" cap="all" spc="0" normalizeH="0" baseline="0" noProof="0" dirty="0">
              <a:ln w="3175" cmpd="sng">
                <a:noFill/>
              </a:ln>
              <a:solidFill>
                <a:srgbClr val="FF0000"/>
              </a:solidFill>
              <a:effectLst/>
              <a:uLnTx/>
              <a:uFillTx/>
              <a:latin typeface="Times New Roman" pitchFamily="18" charset="0"/>
              <a:ea typeface="+mj-ea"/>
              <a:cs typeface="Times New Roman" pitchFamily="18" charset="0"/>
            </a:endParaRPr>
          </a:p>
        </p:txBody>
      </p:sp>
      <p:sp>
        <p:nvSpPr>
          <p:cNvPr id="12" name="Title 1"/>
          <p:cNvSpPr txBox="1">
            <a:spLocks/>
          </p:cNvSpPr>
          <p:nvPr/>
        </p:nvSpPr>
        <p:spPr>
          <a:xfrm>
            <a:off x="8652681" y="3635533"/>
            <a:ext cx="1175981" cy="504289"/>
          </a:xfrm>
          <a:prstGeom prst="rect">
            <a:avLst/>
          </a:prstGeom>
          <a:effectLst/>
        </p:spPr>
        <p:txBody>
          <a:bodyPr vert="horz" lIns="91440" tIns="45720" rIns="91440" bIns="45720" rtlCol="0" anchor="ctr">
            <a:no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i="0" u="none" strike="noStrike" kern="1200" cap="all" spc="0" normalizeH="0" baseline="0" noProof="0" dirty="0" smtClean="0">
                <a:ln w="3175" cmpd="sng">
                  <a:noFill/>
                </a:ln>
                <a:solidFill>
                  <a:srgbClr val="FF0000"/>
                </a:solidFill>
                <a:effectLst/>
                <a:uLnTx/>
                <a:uFillTx/>
                <a:latin typeface="Times New Roman" pitchFamily="18" charset="0"/>
                <a:ea typeface="+mj-ea"/>
                <a:cs typeface="Times New Roman" pitchFamily="18" charset="0"/>
              </a:rPr>
              <a:t>&lt; $2000</a:t>
            </a:r>
            <a:endParaRPr kumimoji="0" lang="en-US" i="0" u="none" strike="noStrike" kern="1200" cap="all" spc="0" normalizeH="0" baseline="0" noProof="0" dirty="0">
              <a:ln w="3175" cmpd="sng">
                <a:noFill/>
              </a:ln>
              <a:solidFill>
                <a:srgbClr val="FF0000"/>
              </a:solidFill>
              <a:effectLst/>
              <a:uLnTx/>
              <a:uFillTx/>
              <a:latin typeface="Times New Roman" pitchFamily="18" charset="0"/>
              <a:ea typeface="+mj-ea"/>
              <a:cs typeface="Times New Roman" pitchFamily="18" charset="0"/>
            </a:endParaRPr>
          </a:p>
        </p:txBody>
      </p:sp>
      <p:sp>
        <p:nvSpPr>
          <p:cNvPr id="13" name="Title 1"/>
          <p:cNvSpPr txBox="1">
            <a:spLocks/>
          </p:cNvSpPr>
          <p:nvPr/>
        </p:nvSpPr>
        <p:spPr>
          <a:xfrm>
            <a:off x="5529619" y="6359856"/>
            <a:ext cx="1175981" cy="443552"/>
          </a:xfrm>
          <a:prstGeom prst="rect">
            <a:avLst/>
          </a:prstGeom>
          <a:effectLst/>
        </p:spPr>
        <p:txBody>
          <a:bodyPr vert="horz" lIns="91440" tIns="45720" rIns="91440" bIns="45720" rtlCol="0" anchor="ctr">
            <a:no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i="0" u="none" strike="noStrike" kern="1200" cap="all" spc="0" normalizeH="0" baseline="0" noProof="0" dirty="0" smtClean="0">
                <a:ln w="3175" cmpd="sng">
                  <a:noFill/>
                </a:ln>
                <a:solidFill>
                  <a:srgbClr val="FF0000"/>
                </a:solidFill>
                <a:effectLst/>
                <a:uLnTx/>
                <a:uFillTx/>
                <a:latin typeface="Times New Roman" pitchFamily="18" charset="0"/>
                <a:ea typeface="+mj-ea"/>
                <a:cs typeface="Times New Roman" pitchFamily="18" charset="0"/>
              </a:rPr>
              <a:t>&lt; $2000</a:t>
            </a:r>
            <a:endParaRPr kumimoji="0" lang="en-US" i="0" u="none" strike="noStrike" kern="1200" cap="all" spc="0" normalizeH="0" baseline="0" noProof="0" dirty="0">
              <a:ln w="3175" cmpd="sng">
                <a:noFill/>
              </a:ln>
              <a:solidFill>
                <a:srgbClr val="FF0000"/>
              </a:solidFill>
              <a:effectLst/>
              <a:uLnTx/>
              <a:uFillTx/>
              <a:latin typeface="Times New Roman" pitchFamily="18" charset="0"/>
              <a:ea typeface="+mj-ea"/>
              <a:cs typeface="Times New Roman" pitchFamily="18" charset="0"/>
            </a:endParaRPr>
          </a:p>
        </p:txBody>
      </p:sp>
      <p:pic>
        <p:nvPicPr>
          <p:cNvPr id="14" name="Picture 13"/>
          <p:cNvPicPr/>
          <p:nvPr/>
        </p:nvPicPr>
        <p:blipFill>
          <a:blip r:embed="rId5" cstate="print">
            <a:extLst>
              <a:ext uri="{28A0092B-C50C-407E-A947-70E740481C1C}">
                <a14:useLocalDpi xmlns:a14="http://schemas.microsoft.com/office/drawing/2010/main" val="0"/>
              </a:ext>
            </a:extLst>
          </a:blip>
          <a:stretch>
            <a:fillRect/>
          </a:stretch>
        </p:blipFill>
        <p:spPr>
          <a:xfrm>
            <a:off x="916675" y="3858106"/>
            <a:ext cx="859155" cy="266763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6" presetClass="entr" presetSubtype="16"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6647" y="182218"/>
            <a:ext cx="8534400" cy="1434548"/>
          </a:xfrm>
        </p:spPr>
        <p:txBody>
          <a:bodyPr/>
          <a:lstStyle/>
          <a:p>
            <a:r>
              <a:rPr lang="en-US" b="1" dirty="0" smtClean="0"/>
              <a:t>MAIN contributions of SIARS</a:t>
            </a:r>
          </a:p>
          <a:p>
            <a:pPr lvl="1"/>
            <a:r>
              <a:rPr lang="en-US" b="1" dirty="0" smtClean="0"/>
              <a:t>Algorithm for distance TRIAGE</a:t>
            </a:r>
          </a:p>
          <a:p>
            <a:endParaRPr lang="en-US" b="1" dirty="0"/>
          </a:p>
        </p:txBody>
      </p:sp>
      <p:pic>
        <p:nvPicPr>
          <p:cNvPr id="3" name="Picture 2" descr="../../../../Desktop/Screen%20Shot%202017-04-11%20at%2001.43.53.p"/>
          <p:cNvPicPr/>
          <p:nvPr/>
        </p:nvPicPr>
        <p:blipFill rotWithShape="1">
          <a:blip r:embed="rId2" cstate="print">
            <a:extLst>
              <a:ext uri="{28A0092B-C50C-407E-A947-70E740481C1C}">
                <a14:useLocalDpi xmlns:a14="http://schemas.microsoft.com/office/drawing/2010/main" val="0"/>
              </a:ext>
            </a:extLst>
          </a:blip>
          <a:srcRect r="750"/>
          <a:stretch/>
        </p:blipFill>
        <p:spPr bwMode="auto">
          <a:xfrm>
            <a:off x="569843" y="1245703"/>
            <a:ext cx="10508974" cy="506233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68645428"/>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907" y="-268357"/>
            <a:ext cx="8534400" cy="3615267"/>
          </a:xfrm>
        </p:spPr>
        <p:txBody>
          <a:bodyPr/>
          <a:lstStyle/>
          <a:p>
            <a:r>
              <a:rPr lang="en-US" dirty="0" smtClean="0"/>
              <a:t>Interface of the Triage algorithm </a:t>
            </a:r>
            <a:r>
              <a:rPr lang="mr-IN" dirty="0" smtClean="0"/>
              <a:t>–</a:t>
            </a:r>
            <a:r>
              <a:rPr lang="en-US" dirty="0" smtClean="0"/>
              <a:t> FAR tablet</a:t>
            </a:r>
            <a:endParaRPr lang="en-US" dirty="0"/>
          </a:p>
        </p:txBody>
      </p:sp>
      <p:pic>
        <p:nvPicPr>
          <p:cNvPr id="3" name="Picture 2" descr="../../../siars%20sliki/img3.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6313" y="2716697"/>
            <a:ext cx="2994991" cy="3861033"/>
          </a:xfrm>
          <a:prstGeom prst="rect">
            <a:avLst/>
          </a:prstGeom>
          <a:noFill/>
          <a:ln>
            <a:noFill/>
          </a:ln>
        </p:spPr>
      </p:pic>
      <p:pic>
        <p:nvPicPr>
          <p:cNvPr id="4" name="Picture 3" descr="../../../siars%20sliki/img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592" y="2716697"/>
            <a:ext cx="2707978" cy="3770242"/>
          </a:xfrm>
          <a:prstGeom prst="rect">
            <a:avLst/>
          </a:prstGeom>
          <a:noFill/>
          <a:ln>
            <a:noFill/>
          </a:ln>
        </p:spPr>
      </p:pic>
    </p:spTree>
    <p:extLst>
      <p:ext uri="{BB962C8B-B14F-4D97-AF65-F5344CB8AC3E}">
        <p14:creationId xmlns:p14="http://schemas.microsoft.com/office/powerpoint/2010/main" val="974955370"/>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2421" y="102704"/>
            <a:ext cx="8534400" cy="917713"/>
          </a:xfrm>
        </p:spPr>
        <p:txBody>
          <a:bodyPr/>
          <a:lstStyle/>
          <a:p>
            <a:r>
              <a:rPr lang="en-US" dirty="0" smtClean="0"/>
              <a:t>The </a:t>
            </a:r>
            <a:r>
              <a:rPr lang="en-US" smtClean="0"/>
              <a:t>used Biosensors</a:t>
            </a:r>
            <a:endParaRPr lang="en-US"/>
          </a:p>
        </p:txBody>
      </p:sp>
      <p:pic>
        <p:nvPicPr>
          <p:cNvPr id="3" name="image18.png"/>
          <p:cNvPicPr/>
          <p:nvPr/>
        </p:nvPicPr>
        <p:blipFill>
          <a:blip r:embed="rId2" cstate="print"/>
          <a:srcRect/>
          <a:stretch>
            <a:fillRect/>
          </a:stretch>
        </p:blipFill>
        <p:spPr>
          <a:xfrm>
            <a:off x="2367238" y="1175199"/>
            <a:ext cx="5738757" cy="1224597"/>
          </a:xfrm>
          <a:prstGeom prst="rect">
            <a:avLst/>
          </a:prstGeom>
          <a:ln/>
        </p:spPr>
      </p:pic>
      <p:pic>
        <p:nvPicPr>
          <p:cNvPr id="4" name="image08.png"/>
          <p:cNvPicPr/>
          <p:nvPr/>
        </p:nvPicPr>
        <p:blipFill>
          <a:blip r:embed="rId3" cstate="print"/>
          <a:srcRect/>
          <a:stretch>
            <a:fillRect/>
          </a:stretch>
        </p:blipFill>
        <p:spPr>
          <a:xfrm>
            <a:off x="432421" y="2805416"/>
            <a:ext cx="3005814" cy="2932776"/>
          </a:xfrm>
          <a:prstGeom prst="rect">
            <a:avLst/>
          </a:prstGeom>
          <a:ln/>
        </p:spPr>
      </p:pic>
      <p:pic>
        <p:nvPicPr>
          <p:cNvPr id="10" name="image19.png"/>
          <p:cNvPicPr/>
          <p:nvPr/>
        </p:nvPicPr>
        <p:blipFill>
          <a:blip r:embed="rId4" cstate="print"/>
          <a:srcRect/>
          <a:stretch>
            <a:fillRect/>
          </a:stretch>
        </p:blipFill>
        <p:spPr>
          <a:xfrm>
            <a:off x="5707062" y="3056254"/>
            <a:ext cx="2933355" cy="2681937"/>
          </a:xfrm>
          <a:prstGeom prst="rect">
            <a:avLst/>
          </a:prstGeom>
          <a:ln/>
        </p:spPr>
      </p:pic>
    </p:spTree>
    <p:extLst>
      <p:ext uri="{BB962C8B-B14F-4D97-AF65-F5344CB8AC3E}">
        <p14:creationId xmlns:p14="http://schemas.microsoft.com/office/powerpoint/2010/main" val="1996012451"/>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8195" y="142461"/>
            <a:ext cx="8534400" cy="1381539"/>
          </a:xfrm>
        </p:spPr>
        <p:txBody>
          <a:bodyPr/>
          <a:lstStyle/>
          <a:p>
            <a:r>
              <a:rPr lang="en-US" b="1" smtClean="0"/>
              <a:t> </a:t>
            </a:r>
            <a:r>
              <a:rPr lang="en-US" b="1" dirty="0"/>
              <a:t>Server side software</a:t>
            </a:r>
            <a:r>
              <a:rPr lang="en-US" dirty="0"/>
              <a:t> </a:t>
            </a:r>
          </a:p>
        </p:txBody>
      </p:sp>
      <p:pic>
        <p:nvPicPr>
          <p:cNvPr id="3" name="Picture 2" descr="C:\Users\dimit\AppData\Local\Microsoft\Windows\INetCache\Content.Word\slika 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1738" y="1677558"/>
            <a:ext cx="8296662" cy="47099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40389772"/>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4212" y="155713"/>
            <a:ext cx="8534400" cy="3615267"/>
          </a:xfrm>
        </p:spPr>
        <p:txBody>
          <a:bodyPr/>
          <a:lstStyle/>
          <a:p>
            <a:pPr lvl="1"/>
            <a:r>
              <a:rPr lang="en-US" b="1" dirty="0" smtClean="0"/>
              <a:t>Application for </a:t>
            </a:r>
            <a:r>
              <a:rPr lang="en-US" b="1" dirty="0" err="1" smtClean="0"/>
              <a:t>Celje</a:t>
            </a:r>
            <a:r>
              <a:rPr lang="en-US" b="1" dirty="0" smtClean="0"/>
              <a:t> hospital </a:t>
            </a:r>
            <a:r>
              <a:rPr lang="mr-IN" b="1" dirty="0" smtClean="0"/>
              <a:t>–</a:t>
            </a:r>
            <a:r>
              <a:rPr lang="en-US" b="1" dirty="0" smtClean="0"/>
              <a:t> reading ECG </a:t>
            </a:r>
          </a:p>
          <a:p>
            <a:pPr lvl="0"/>
            <a:r>
              <a:rPr lang="en-US" dirty="0"/>
              <a:t>Mobile application for General Hospital in </a:t>
            </a:r>
            <a:r>
              <a:rPr lang="en-US" dirty="0" err="1"/>
              <a:t>Celje</a:t>
            </a:r>
            <a:r>
              <a:rPr lang="en-US" dirty="0"/>
              <a:t> 						</a:t>
            </a:r>
            <a:endParaRPr lang="en-US" sz="3200" dirty="0"/>
          </a:p>
          <a:p>
            <a:r>
              <a:rPr lang="en-US" dirty="0"/>
              <a:t>This application confirms the usefulness of the Zephyr </a:t>
            </a:r>
            <a:r>
              <a:rPr lang="en-US" dirty="0" err="1"/>
              <a:t>Bioharness</a:t>
            </a:r>
            <a:r>
              <a:rPr lang="en-US" dirty="0"/>
              <a:t> sensor in a hospital environment by providing remote monitoring of a patient vital parameters. The application is set and tested in General Hospital in </a:t>
            </a:r>
            <a:r>
              <a:rPr lang="en-US" dirty="0" err="1"/>
              <a:t>Celje</a:t>
            </a:r>
            <a:r>
              <a:rPr lang="en-US" dirty="0"/>
              <a:t>, Slovenia. </a:t>
            </a:r>
            <a:endParaRPr lang="en-US" sz="3200" dirty="0"/>
          </a:p>
          <a:p>
            <a:pPr lvl="1"/>
            <a:endParaRPr lang="en-US"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1135117" y="3644348"/>
            <a:ext cx="2098413" cy="3002569"/>
          </a:xfrm>
          <a:prstGeom prst="rect">
            <a:avLst/>
          </a:prstGeom>
        </p:spPr>
      </p:pic>
      <p:pic>
        <p:nvPicPr>
          <p:cNvPr id="4" name="Slika 1"/>
          <p:cNvPicPr/>
          <p:nvPr/>
        </p:nvPicPr>
        <p:blipFill>
          <a:blip r:embed="rId3" cstate="print"/>
          <a:srcRect/>
          <a:stretch>
            <a:fillRect/>
          </a:stretch>
        </p:blipFill>
        <p:spPr bwMode="auto">
          <a:xfrm>
            <a:off x="5276850" y="3220278"/>
            <a:ext cx="5510420" cy="3233531"/>
          </a:xfrm>
          <a:prstGeom prst="rect">
            <a:avLst/>
          </a:prstGeom>
          <a:noFill/>
          <a:ln w="9525">
            <a:noFill/>
            <a:miter lim="800000"/>
            <a:headEnd/>
            <a:tailEnd/>
          </a:ln>
        </p:spPr>
      </p:pic>
      <p:sp>
        <p:nvSpPr>
          <p:cNvPr id="5" name="TextBox 4"/>
          <p:cNvSpPr txBox="1"/>
          <p:nvPr/>
        </p:nvSpPr>
        <p:spPr>
          <a:xfrm>
            <a:off x="6294783" y="4412974"/>
            <a:ext cx="927652" cy="901148"/>
          </a:xfrm>
          <a:prstGeom prst="rect">
            <a:avLst/>
          </a:prstGeom>
          <a:gradFill flip="none" rotWithShape="1">
            <a:gsLst>
              <a:gs pos="0">
                <a:schemeClr val="tx1">
                  <a:lumMod val="85000"/>
                  <a:shade val="30000"/>
                  <a:satMod val="115000"/>
                </a:schemeClr>
              </a:gs>
              <a:gs pos="50000">
                <a:schemeClr val="tx1">
                  <a:lumMod val="85000"/>
                  <a:shade val="67500"/>
                  <a:satMod val="115000"/>
                </a:schemeClr>
              </a:gs>
              <a:gs pos="100000">
                <a:schemeClr val="tx1">
                  <a:lumMod val="85000"/>
                  <a:shade val="100000"/>
                  <a:satMod val="115000"/>
                </a:schemeClr>
              </a:gs>
            </a:gsLst>
            <a:path path="circle">
              <a:fillToRect l="50000" t="50000" r="50000" b="50000"/>
            </a:path>
            <a:tileRect/>
          </a:gradFill>
        </p:spPr>
        <p:txBody>
          <a:bodyPr wrap="square" rtlCol="0">
            <a:spAutoFit/>
          </a:bodyPr>
          <a:lstStyle/>
          <a:p>
            <a:endParaRPr lang="en-US"/>
          </a:p>
        </p:txBody>
      </p:sp>
    </p:spTree>
    <p:extLst>
      <p:ext uri="{BB962C8B-B14F-4D97-AF65-F5344CB8AC3E}">
        <p14:creationId xmlns:p14="http://schemas.microsoft.com/office/powerpoint/2010/main" val="76288506"/>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4212" y="685801"/>
            <a:ext cx="8534400" cy="1421296"/>
          </a:xfrm>
        </p:spPr>
        <p:txBody>
          <a:bodyPr/>
          <a:lstStyle/>
          <a:p>
            <a:r>
              <a:rPr lang="en-US" b="1" dirty="0" smtClean="0"/>
              <a:t>Mobile </a:t>
            </a:r>
            <a:r>
              <a:rPr lang="en-US" b="1" dirty="0"/>
              <a:t>application for the medical need in Role 1 </a:t>
            </a:r>
            <a:r>
              <a:rPr lang="en-US" b="1" dirty="0" smtClean="0"/>
              <a:t> - during transportation of a patient</a:t>
            </a:r>
            <a:endParaRPr lang="en-US" b="1" dirty="0"/>
          </a:p>
          <a:p>
            <a:endParaRPr lang="en-US" dirty="0"/>
          </a:p>
        </p:txBody>
      </p:sp>
      <p:pic>
        <p:nvPicPr>
          <p:cNvPr id="3" name="image23.png" descr="Sl1.png"/>
          <p:cNvPicPr/>
          <p:nvPr/>
        </p:nvPicPr>
        <p:blipFill>
          <a:blip r:embed="rId2" cstate="print"/>
          <a:srcRect/>
          <a:stretch>
            <a:fillRect/>
          </a:stretch>
        </p:blipFill>
        <p:spPr>
          <a:xfrm>
            <a:off x="684212" y="2882348"/>
            <a:ext cx="1873458" cy="2776330"/>
          </a:xfrm>
          <a:prstGeom prst="rect">
            <a:avLst/>
          </a:prstGeom>
          <a:ln/>
        </p:spPr>
      </p:pic>
      <p:pic>
        <p:nvPicPr>
          <p:cNvPr id="4" name="image09.png"/>
          <p:cNvPicPr/>
          <p:nvPr/>
        </p:nvPicPr>
        <p:blipFill>
          <a:blip r:embed="rId3" cstate="print"/>
          <a:srcRect/>
          <a:stretch>
            <a:fillRect/>
          </a:stretch>
        </p:blipFill>
        <p:spPr>
          <a:xfrm>
            <a:off x="3831506" y="2882348"/>
            <a:ext cx="1628389" cy="2776330"/>
          </a:xfrm>
          <a:prstGeom prst="rect">
            <a:avLst/>
          </a:prstGeom>
          <a:ln/>
        </p:spPr>
      </p:pic>
      <p:pic>
        <p:nvPicPr>
          <p:cNvPr id="5" name="image17.png" descr="GCS.png"/>
          <p:cNvPicPr/>
          <p:nvPr/>
        </p:nvPicPr>
        <p:blipFill>
          <a:blip r:embed="rId4" cstate="print"/>
          <a:srcRect/>
          <a:stretch>
            <a:fillRect/>
          </a:stretch>
        </p:blipFill>
        <p:spPr>
          <a:xfrm>
            <a:off x="6516804" y="2893778"/>
            <a:ext cx="1792308" cy="2764900"/>
          </a:xfrm>
          <a:prstGeom prst="rect">
            <a:avLst/>
          </a:prstGeom>
          <a:ln/>
        </p:spPr>
      </p:pic>
    </p:spTree>
    <p:extLst>
      <p:ext uri="{BB962C8B-B14F-4D97-AF65-F5344CB8AC3E}">
        <p14:creationId xmlns:p14="http://schemas.microsoft.com/office/powerpoint/2010/main" val="166131775"/>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85913" y="0"/>
            <a:ext cx="8534400" cy="818866"/>
          </a:xfrm>
        </p:spPr>
        <p:txBody>
          <a:bodyPr>
            <a:normAutofit/>
          </a:bodyPr>
          <a:lstStyle/>
          <a:p>
            <a:pPr algn="ctr" eaLnBrk="1" fontAlgn="auto" hangingPunct="1">
              <a:spcAft>
                <a:spcPts val="0"/>
              </a:spcAft>
              <a:defRPr/>
            </a:pPr>
            <a:r>
              <a:rPr lang="en-US" dirty="0" smtClean="0">
                <a:solidFill>
                  <a:schemeClr val="accent1">
                    <a:lumMod val="75000"/>
                  </a:schemeClr>
                </a:solidFill>
                <a:latin typeface="Times New Roman" pitchFamily="18" charset="0"/>
                <a:cs typeface="Times New Roman" pitchFamily="18" charset="0"/>
              </a:rPr>
              <a:t>PROJECT PARTNERS</a:t>
            </a:r>
            <a:endParaRPr lang="mk-MK" dirty="0">
              <a:solidFill>
                <a:schemeClr val="accent1">
                  <a:lumMod val="75000"/>
                </a:schemeClr>
              </a:solidFill>
              <a:latin typeface="Times New Roman" pitchFamily="18" charset="0"/>
              <a:cs typeface="Times New Roman" pitchFamily="18" charset="0"/>
            </a:endParaRPr>
          </a:p>
        </p:txBody>
      </p:sp>
      <p:sp>
        <p:nvSpPr>
          <p:cNvPr id="5" name="Content Placeholder 4"/>
          <p:cNvSpPr>
            <a:spLocks noGrp="1"/>
          </p:cNvSpPr>
          <p:nvPr>
            <p:ph idx="1"/>
          </p:nvPr>
        </p:nvSpPr>
        <p:spPr>
          <a:xfrm>
            <a:off x="291148" y="1010064"/>
            <a:ext cx="11682484" cy="3693319"/>
          </a:xfrm>
          <a:prstGeom prst="rect">
            <a:avLst/>
          </a:prstGeom>
        </p:spPr>
        <p:txBody>
          <a:bodyPr wrap="square">
            <a:spAutoFit/>
          </a:bodyPr>
          <a:lstStyle/>
          <a:p>
            <a:pPr algn="just"/>
            <a:r>
              <a:rPr lang="en-US" b="1" u="sng" dirty="0" smtClean="0">
                <a:solidFill>
                  <a:schemeClr val="tx1"/>
                </a:solidFill>
                <a:latin typeface="+mj-lt"/>
                <a:cs typeface="Times New Roman" pitchFamily="18" charset="0"/>
              </a:rPr>
              <a:t>LJ1</a:t>
            </a:r>
            <a:r>
              <a:rPr lang="en-US" b="1" dirty="0" smtClean="0">
                <a:solidFill>
                  <a:schemeClr val="tx1"/>
                </a:solidFill>
                <a:latin typeface="+mj-lt"/>
                <a:cs typeface="Times New Roman" pitchFamily="18" charset="0"/>
              </a:rPr>
              <a:t> - </a:t>
            </a:r>
            <a:r>
              <a:rPr lang="en-US" b="1" dirty="0" err="1" smtClean="0">
                <a:solidFill>
                  <a:schemeClr val="tx1"/>
                </a:solidFill>
                <a:latin typeface="+mj-lt"/>
                <a:cs typeface="Times New Roman" pitchFamily="18" charset="0"/>
              </a:rPr>
              <a:t>UoL</a:t>
            </a:r>
            <a:r>
              <a:rPr lang="en-US" b="1" dirty="0" smtClean="0">
                <a:solidFill>
                  <a:schemeClr val="tx1"/>
                </a:solidFill>
                <a:latin typeface="+mj-lt"/>
                <a:cs typeface="Times New Roman" pitchFamily="18" charset="0"/>
              </a:rPr>
              <a:t>-FE – University of Ljubljana, Faculty of Electrical Engineering, SLOVENIA;</a:t>
            </a:r>
          </a:p>
          <a:p>
            <a:pPr algn="just"/>
            <a:endParaRPr lang="en-US" b="1" dirty="0" smtClean="0">
              <a:solidFill>
                <a:schemeClr val="tx1"/>
              </a:solidFill>
              <a:latin typeface="+mj-lt"/>
              <a:cs typeface="Times New Roman" pitchFamily="18" charset="0"/>
            </a:endParaRPr>
          </a:p>
          <a:p>
            <a:pPr algn="just"/>
            <a:r>
              <a:rPr lang="en-US" b="1" u="sng" dirty="0" smtClean="0">
                <a:solidFill>
                  <a:schemeClr val="tx1"/>
                </a:solidFill>
                <a:latin typeface="+mj-lt"/>
                <a:cs typeface="Times New Roman" pitchFamily="18" charset="0"/>
              </a:rPr>
              <a:t>LJ2</a:t>
            </a:r>
            <a:r>
              <a:rPr lang="en-US" b="1" dirty="0" smtClean="0">
                <a:solidFill>
                  <a:schemeClr val="tx1"/>
                </a:solidFill>
                <a:latin typeface="+mj-lt"/>
                <a:cs typeface="Times New Roman" pitchFamily="18" charset="0"/>
              </a:rPr>
              <a:t> -</a:t>
            </a:r>
            <a:r>
              <a:rPr lang="en-US" b="1" dirty="0" err="1" smtClean="0">
                <a:solidFill>
                  <a:schemeClr val="tx1"/>
                </a:solidFill>
                <a:latin typeface="+mj-lt"/>
                <a:cs typeface="Times New Roman" pitchFamily="18" charset="0"/>
              </a:rPr>
              <a:t>UoL</a:t>
            </a:r>
            <a:r>
              <a:rPr lang="en-US" b="1" dirty="0" smtClean="0">
                <a:solidFill>
                  <a:schemeClr val="tx1"/>
                </a:solidFill>
                <a:latin typeface="+mj-lt"/>
                <a:cs typeface="Times New Roman" pitchFamily="18" charset="0"/>
              </a:rPr>
              <a:t>-MF- University of Ljubljana, Faculty of Medicine, SLOVENIA;</a:t>
            </a:r>
          </a:p>
          <a:p>
            <a:pPr algn="just"/>
            <a:endParaRPr lang="en-US" b="1" dirty="0" smtClean="0">
              <a:solidFill>
                <a:schemeClr val="tx1"/>
              </a:solidFill>
              <a:latin typeface="+mj-lt"/>
              <a:cs typeface="Times New Roman" pitchFamily="18" charset="0"/>
            </a:endParaRPr>
          </a:p>
          <a:p>
            <a:pPr algn="just"/>
            <a:r>
              <a:rPr lang="en-GB" b="1" u="sng" dirty="0" smtClean="0">
                <a:solidFill>
                  <a:schemeClr val="tx1"/>
                </a:solidFill>
                <a:latin typeface="+mj-lt"/>
                <a:ea typeface="Times New Roman"/>
              </a:rPr>
              <a:t>SK1</a:t>
            </a:r>
            <a:r>
              <a:rPr lang="en-GB" b="1" dirty="0" smtClean="0">
                <a:solidFill>
                  <a:schemeClr val="tx1"/>
                </a:solidFill>
                <a:latin typeface="+mj-lt"/>
                <a:ea typeface="Times New Roman"/>
              </a:rPr>
              <a:t> - </a:t>
            </a:r>
            <a:r>
              <a:rPr lang="en-US" b="1" dirty="0" smtClean="0">
                <a:solidFill>
                  <a:schemeClr val="tx1"/>
                </a:solidFill>
                <a:latin typeface="+mj-lt"/>
                <a:cs typeface="Times New Roman" pitchFamily="18" charset="0"/>
              </a:rPr>
              <a:t>UGD – MA – </a:t>
            </a:r>
            <a:r>
              <a:rPr lang="en-US" b="1" dirty="0" err="1" smtClean="0">
                <a:solidFill>
                  <a:schemeClr val="tx1"/>
                </a:solidFill>
                <a:latin typeface="+mj-lt"/>
                <a:cs typeface="Times New Roman" pitchFamily="18" charset="0"/>
              </a:rPr>
              <a:t>Goce</a:t>
            </a:r>
            <a:r>
              <a:rPr lang="en-US" b="1" dirty="0" smtClean="0">
                <a:solidFill>
                  <a:schemeClr val="tx1"/>
                </a:solidFill>
                <a:latin typeface="+mj-lt"/>
                <a:cs typeface="Times New Roman" pitchFamily="18" charset="0"/>
              </a:rPr>
              <a:t> </a:t>
            </a:r>
            <a:r>
              <a:rPr lang="en-US" b="1" dirty="0" err="1" smtClean="0">
                <a:solidFill>
                  <a:schemeClr val="tx1"/>
                </a:solidFill>
                <a:latin typeface="+mj-lt"/>
                <a:cs typeface="Times New Roman" pitchFamily="18" charset="0"/>
              </a:rPr>
              <a:t>Delchev</a:t>
            </a:r>
            <a:r>
              <a:rPr lang="en-US" b="1" dirty="0" smtClean="0">
                <a:solidFill>
                  <a:schemeClr val="tx1"/>
                </a:solidFill>
                <a:latin typeface="+mj-lt"/>
                <a:cs typeface="Times New Roman" pitchFamily="18" charset="0"/>
              </a:rPr>
              <a:t> University, Military Academy “General </a:t>
            </a:r>
            <a:r>
              <a:rPr lang="en-US" b="1" dirty="0" err="1" smtClean="0">
                <a:solidFill>
                  <a:schemeClr val="tx1"/>
                </a:solidFill>
                <a:latin typeface="+mj-lt"/>
                <a:cs typeface="Times New Roman" pitchFamily="18" charset="0"/>
              </a:rPr>
              <a:t>Mihailo</a:t>
            </a:r>
            <a:r>
              <a:rPr lang="en-US" b="1" dirty="0" smtClean="0">
                <a:solidFill>
                  <a:schemeClr val="tx1"/>
                </a:solidFill>
                <a:latin typeface="+mj-lt"/>
                <a:cs typeface="Times New Roman" pitchFamily="18" charset="0"/>
              </a:rPr>
              <a:t>  </a:t>
            </a:r>
            <a:r>
              <a:rPr lang="en-US" b="1" dirty="0" err="1" smtClean="0">
                <a:solidFill>
                  <a:schemeClr val="tx1"/>
                </a:solidFill>
                <a:latin typeface="+mj-lt"/>
                <a:cs typeface="Times New Roman" pitchFamily="18" charset="0"/>
              </a:rPr>
              <a:t>Apostolski</a:t>
            </a:r>
            <a:r>
              <a:rPr lang="en-US" b="1" dirty="0" smtClean="0">
                <a:solidFill>
                  <a:schemeClr val="tx1"/>
                </a:solidFill>
                <a:latin typeface="+mj-lt"/>
                <a:cs typeface="Times New Roman" pitchFamily="18" charset="0"/>
              </a:rPr>
              <a:t>” – Skopje; </a:t>
            </a:r>
            <a:r>
              <a:rPr lang="en-US" b="1" dirty="0">
                <a:solidFill>
                  <a:schemeClr val="tx1"/>
                </a:solidFill>
                <a:latin typeface="+mj-lt"/>
                <a:cs typeface="Times New Roman" pitchFamily="18" charset="0"/>
              </a:rPr>
              <a:t>the former Yugoslav Republic of Macedonia*</a:t>
            </a:r>
            <a:endParaRPr lang="en-US" b="1" dirty="0" smtClean="0">
              <a:solidFill>
                <a:schemeClr val="tx1"/>
              </a:solidFill>
              <a:latin typeface="+mj-lt"/>
              <a:cs typeface="Times New Roman" pitchFamily="18" charset="0"/>
            </a:endParaRPr>
          </a:p>
          <a:p>
            <a:pPr algn="just"/>
            <a:endParaRPr lang="en-US" b="1" dirty="0" smtClean="0">
              <a:solidFill>
                <a:schemeClr val="tx1"/>
              </a:solidFill>
              <a:latin typeface="+mj-lt"/>
              <a:cs typeface="Times New Roman" pitchFamily="18" charset="0"/>
            </a:endParaRPr>
          </a:p>
          <a:p>
            <a:pPr algn="just"/>
            <a:r>
              <a:rPr lang="en-US" b="1" u="sng" dirty="0" smtClean="0">
                <a:solidFill>
                  <a:schemeClr val="tx1"/>
                </a:solidFill>
                <a:latin typeface="+mj-lt"/>
                <a:cs typeface="Times New Roman" pitchFamily="18" charset="0"/>
              </a:rPr>
              <a:t>SK2</a:t>
            </a:r>
            <a:r>
              <a:rPr lang="en-US" b="1" dirty="0" smtClean="0">
                <a:solidFill>
                  <a:schemeClr val="tx1"/>
                </a:solidFill>
                <a:latin typeface="+mj-lt"/>
                <a:cs typeface="Times New Roman" pitchFamily="18" charset="0"/>
              </a:rPr>
              <a:t> - UKIM – FCSE –University </a:t>
            </a:r>
            <a:r>
              <a:rPr lang="en-US" b="1" dirty="0" err="1" smtClean="0">
                <a:solidFill>
                  <a:schemeClr val="tx1"/>
                </a:solidFill>
                <a:latin typeface="+mj-lt"/>
                <a:cs typeface="Times New Roman" pitchFamily="18" charset="0"/>
              </a:rPr>
              <a:t>St.Cyril</a:t>
            </a:r>
            <a:r>
              <a:rPr lang="en-US" b="1" dirty="0" smtClean="0">
                <a:solidFill>
                  <a:schemeClr val="tx1"/>
                </a:solidFill>
                <a:latin typeface="+mj-lt"/>
                <a:cs typeface="Times New Roman" pitchFamily="18" charset="0"/>
              </a:rPr>
              <a:t> and </a:t>
            </a:r>
            <a:r>
              <a:rPr lang="en-US" b="1" dirty="0" err="1" smtClean="0">
                <a:solidFill>
                  <a:schemeClr val="tx1"/>
                </a:solidFill>
                <a:latin typeface="+mj-lt"/>
                <a:cs typeface="Times New Roman" pitchFamily="18" charset="0"/>
              </a:rPr>
              <a:t>Methodious</a:t>
            </a:r>
            <a:r>
              <a:rPr lang="en-US" b="1" dirty="0" smtClean="0">
                <a:solidFill>
                  <a:schemeClr val="tx1"/>
                </a:solidFill>
                <a:latin typeface="+mj-lt"/>
                <a:cs typeface="Times New Roman" pitchFamily="18" charset="0"/>
              </a:rPr>
              <a:t>, Faculty of Computer Science and Engineering, </a:t>
            </a:r>
            <a:r>
              <a:rPr lang="en-US" b="1" dirty="0">
                <a:solidFill>
                  <a:schemeClr val="tx1"/>
                </a:solidFill>
                <a:latin typeface="+mj-lt"/>
                <a:cs typeface="Times New Roman" pitchFamily="18" charset="0"/>
              </a:rPr>
              <a:t>the former Yugoslav Republic of </a:t>
            </a:r>
            <a:r>
              <a:rPr lang="en-US" b="1" dirty="0" smtClean="0">
                <a:solidFill>
                  <a:schemeClr val="tx1"/>
                </a:solidFill>
                <a:latin typeface="+mj-lt"/>
                <a:cs typeface="Times New Roman" pitchFamily="18" charset="0"/>
              </a:rPr>
              <a:t>Macedonia</a:t>
            </a:r>
            <a:endParaRPr lang="en-US" b="1" dirty="0" smtClean="0">
              <a:solidFill>
                <a:schemeClr val="tx1"/>
              </a:solidFill>
              <a:latin typeface="+mj-lt"/>
              <a:cs typeface="Times New Roman" pitchFamily="18" charset="0"/>
            </a:endParaRPr>
          </a:p>
        </p:txBody>
      </p:sp>
      <p:sp>
        <p:nvSpPr>
          <p:cNvPr id="4" name="Rectangle 3"/>
          <p:cNvSpPr/>
          <p:nvPr/>
        </p:nvSpPr>
        <p:spPr>
          <a:xfrm>
            <a:off x="3715914" y="4893030"/>
            <a:ext cx="4600747" cy="646331"/>
          </a:xfrm>
          <a:prstGeom prst="rect">
            <a:avLst/>
          </a:prstGeom>
        </p:spPr>
        <p:txBody>
          <a:bodyPr wrap="none">
            <a:spAutoFit/>
          </a:bodyPr>
          <a:lstStyle/>
          <a:p>
            <a:r>
              <a:rPr lang="en-US" sz="3600" dirty="0" smtClean="0">
                <a:solidFill>
                  <a:schemeClr val="accent1">
                    <a:lumMod val="75000"/>
                  </a:schemeClr>
                </a:solidFill>
                <a:latin typeface="Times New Roman" pitchFamily="18" charset="0"/>
                <a:cs typeface="Times New Roman" pitchFamily="18" charset="0"/>
              </a:rPr>
              <a:t>PROJECT DURATION</a:t>
            </a:r>
            <a:endParaRPr lang="en-US" sz="3600" dirty="0">
              <a:solidFill>
                <a:schemeClr val="accent1">
                  <a:lumMod val="75000"/>
                </a:schemeClr>
              </a:solidFill>
            </a:endParaRPr>
          </a:p>
        </p:txBody>
      </p:sp>
      <p:sp>
        <p:nvSpPr>
          <p:cNvPr id="8" name="Content Placeholder 4"/>
          <p:cNvSpPr txBox="1">
            <a:spLocks/>
          </p:cNvSpPr>
          <p:nvPr/>
        </p:nvSpPr>
        <p:spPr bwMode="auto">
          <a:xfrm>
            <a:off x="291148" y="5077457"/>
            <a:ext cx="11682484" cy="111722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285750" marR="0" lvl="0" indent="-285750" algn="just" defTabSz="457200" rtl="0" eaLnBrk="0" fontAlgn="base" latinLnBrk="0" hangingPunct="0">
              <a:lnSpc>
                <a:spcPct val="100000"/>
              </a:lnSpc>
              <a:spcBef>
                <a:spcPct val="20000"/>
              </a:spcBef>
              <a:spcAft>
                <a:spcPts val="600"/>
              </a:spcAft>
              <a:buClr>
                <a:schemeClr val="tx1"/>
              </a:buClr>
              <a:buSzPct val="80000"/>
              <a:buFont typeface="Wingdings 3" pitchFamily="18" charset="2"/>
              <a:buChar char=""/>
              <a:tabLst/>
              <a:defRPr/>
            </a:pPr>
            <a:endParaRPr kumimoji="0" lang="en-US" sz="2800" b="0" i="0" u="sng" strike="noStrike" kern="1200" cap="none" spc="0" normalizeH="0" baseline="0" noProof="0" dirty="0" smtClean="0">
              <a:ln>
                <a:noFill/>
              </a:ln>
              <a:solidFill>
                <a:schemeClr val="accent1">
                  <a:lumMod val="50000"/>
                </a:schemeClr>
              </a:solidFill>
              <a:effectLst/>
              <a:uLnTx/>
              <a:uFillTx/>
              <a:latin typeface="Times New Roman" pitchFamily="18" charset="0"/>
              <a:ea typeface="+mn-ea"/>
              <a:cs typeface="Times New Roman" pitchFamily="18" charset="0"/>
            </a:endParaRPr>
          </a:p>
          <a:p>
            <a:pPr marL="285750" marR="0" lvl="0" indent="-285750" algn="just" defTabSz="457200" rtl="0" eaLnBrk="0" fontAlgn="base" latinLnBrk="0" hangingPunct="0">
              <a:lnSpc>
                <a:spcPct val="100000"/>
              </a:lnSpc>
              <a:spcBef>
                <a:spcPct val="20000"/>
              </a:spcBef>
              <a:spcAft>
                <a:spcPts val="600"/>
              </a:spcAft>
              <a:buClr>
                <a:schemeClr val="tx1"/>
              </a:buClr>
              <a:buSzPct val="80000"/>
              <a:buFont typeface="Wingdings 3" pitchFamily="18" charset="2"/>
              <a:buChar char=""/>
              <a:tabLst/>
              <a:defRPr/>
            </a:pPr>
            <a:r>
              <a:rPr kumimoji="0" lang="en-US" sz="2800" b="0" i="0" u="sng" strike="noStrike" kern="1200" cap="none" spc="0" normalizeH="0" baseline="0" noProof="0" dirty="0" smtClean="0">
                <a:ln>
                  <a:noFill/>
                </a:ln>
                <a:effectLst/>
                <a:uLnTx/>
                <a:uFillTx/>
                <a:latin typeface="+mn-lt"/>
                <a:ea typeface="+mn-ea"/>
                <a:cs typeface="Times New Roman" pitchFamily="18" charset="0"/>
              </a:rPr>
              <a:t>08.04.2015 – 08.04.2018</a:t>
            </a:r>
            <a:r>
              <a:rPr kumimoji="0" lang="en-US" sz="2800" b="0" i="0" strike="noStrike" kern="1200" cap="none" spc="0" normalizeH="0" baseline="0" noProof="0" dirty="0" smtClean="0">
                <a:ln>
                  <a:noFill/>
                </a:ln>
                <a:effectLst/>
                <a:uLnTx/>
                <a:uFillTx/>
                <a:latin typeface="+mn-lt"/>
                <a:ea typeface="+mn-ea"/>
                <a:cs typeface="Times New Roman" pitchFamily="18" charset="0"/>
              </a:rPr>
              <a:t> – 3 (three) years.</a:t>
            </a:r>
          </a:p>
        </p:txBody>
      </p:sp>
      <p:sp>
        <p:nvSpPr>
          <p:cNvPr id="3" name="TextBox 2"/>
          <p:cNvSpPr txBox="1"/>
          <p:nvPr/>
        </p:nvSpPr>
        <p:spPr>
          <a:xfrm>
            <a:off x="0" y="6438826"/>
            <a:ext cx="7823488" cy="646331"/>
          </a:xfrm>
          <a:prstGeom prst="rect">
            <a:avLst/>
          </a:prstGeom>
          <a:noFill/>
        </p:spPr>
        <p:txBody>
          <a:bodyPr wrap="none" rtlCol="0">
            <a:spAutoFit/>
          </a:bodyPr>
          <a:lstStyle/>
          <a:p>
            <a:r>
              <a:rPr lang="en-US" i="1" dirty="0"/>
              <a:t>*Turkey </a:t>
            </a:r>
            <a:r>
              <a:rPr lang="en-US" i="1" dirty="0" err="1"/>
              <a:t>recognises</a:t>
            </a:r>
            <a:r>
              <a:rPr lang="en-US" i="1" dirty="0"/>
              <a:t> the Republic of Macedonia with its constitutional name.</a:t>
            </a:r>
            <a:endParaRPr lang="en-US" b="1" dirty="0">
              <a:cs typeface="Times New Roman" pitchFamily="18" charset="0"/>
            </a:endParaRPr>
          </a:p>
          <a:p>
            <a:endParaRPr lang="en-US" dirty="0"/>
          </a:p>
        </p:txBody>
      </p:sp>
    </p:spTree>
    <p:extLst>
      <p:ext uri="{BB962C8B-B14F-4D97-AF65-F5344CB8AC3E}">
        <p14:creationId xmlns:p14="http://schemas.microsoft.com/office/powerpoint/2010/main" val="1854747652"/>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8763" y="0"/>
            <a:ext cx="11817350" cy="1506538"/>
          </a:xfrm>
        </p:spPr>
        <p:txBody>
          <a:bodyPr>
            <a:noAutofit/>
          </a:bodyPr>
          <a:lstStyle/>
          <a:p>
            <a:pPr eaLnBrk="1" fontAlgn="auto" hangingPunct="1">
              <a:spcAft>
                <a:spcPts val="0"/>
              </a:spcAft>
              <a:defRPr/>
            </a:pPr>
            <a:r>
              <a:rPr lang="en-US" dirty="0" smtClean="0">
                <a:latin typeface="Times New Roman" pitchFamily="18" charset="0"/>
                <a:cs typeface="Times New Roman" pitchFamily="18" charset="0"/>
              </a:rPr>
              <a:t>INTRODUCTION</a:t>
            </a:r>
            <a:endParaRPr lang="en-US" b="1" dirty="0">
              <a:latin typeface="Times New Roman" pitchFamily="18" charset="0"/>
              <a:cs typeface="Times New Roman" pitchFamily="18" charset="0"/>
            </a:endParaRPr>
          </a:p>
        </p:txBody>
      </p:sp>
      <p:sp>
        <p:nvSpPr>
          <p:cNvPr id="8195" name="Content Placeholder 2"/>
          <p:cNvSpPr>
            <a:spLocks noGrp="1"/>
          </p:cNvSpPr>
          <p:nvPr>
            <p:ph idx="1"/>
          </p:nvPr>
        </p:nvSpPr>
        <p:spPr>
          <a:xfrm>
            <a:off x="423080" y="1542197"/>
            <a:ext cx="10781731" cy="4107976"/>
          </a:xfrm>
          <a:noFill/>
        </p:spPr>
        <p:txBody>
          <a:bodyPr/>
          <a:lstStyle/>
          <a:p>
            <a:pPr marL="296863" indent="-296863" eaLnBrk="1" hangingPunct="1">
              <a:spcBef>
                <a:spcPts val="0"/>
              </a:spcBef>
              <a:spcAft>
                <a:spcPts val="0"/>
              </a:spcAft>
              <a:buClr>
                <a:schemeClr val="accent1"/>
              </a:buClr>
              <a:buFont typeface="Wingdings" pitchFamily="2" charset="2"/>
              <a:buChar char="q"/>
              <a:defRPr/>
            </a:pPr>
            <a:r>
              <a:rPr lang="en-US" dirty="0" smtClean="0">
                <a:solidFill>
                  <a:schemeClr val="tx1"/>
                </a:solidFill>
                <a:latin typeface="+mj-lt"/>
                <a:cs typeface="Times New Roman" pitchFamily="18" charset="0"/>
              </a:rPr>
              <a:t>Development of </a:t>
            </a:r>
            <a:r>
              <a:rPr lang="en-US" dirty="0" err="1" smtClean="0">
                <a:solidFill>
                  <a:schemeClr val="tx1"/>
                </a:solidFill>
                <a:latin typeface="+mj-lt"/>
                <a:cs typeface="Times New Roman" pitchFamily="18" charset="0"/>
              </a:rPr>
              <a:t>Telemedical</a:t>
            </a:r>
            <a:r>
              <a:rPr lang="en-US" dirty="0" smtClean="0">
                <a:solidFill>
                  <a:schemeClr val="tx1"/>
                </a:solidFill>
                <a:latin typeface="+mj-lt"/>
                <a:cs typeface="Times New Roman" pitchFamily="18" charset="0"/>
              </a:rPr>
              <a:t> Information System will covered this “Next” level of medical procedure by using:</a:t>
            </a:r>
          </a:p>
          <a:p>
            <a:pPr marL="0" indent="0" eaLnBrk="1" hangingPunct="1">
              <a:spcBef>
                <a:spcPts val="0"/>
              </a:spcBef>
              <a:spcAft>
                <a:spcPts val="0"/>
              </a:spcAft>
              <a:buClr>
                <a:schemeClr val="accent1"/>
              </a:buClr>
              <a:buNone/>
              <a:defRPr/>
            </a:pPr>
            <a:endParaRPr lang="en-US" dirty="0" smtClean="0">
              <a:solidFill>
                <a:schemeClr val="tx1"/>
              </a:solidFill>
              <a:latin typeface="+mj-lt"/>
              <a:cs typeface="Times New Roman" pitchFamily="18" charset="0"/>
            </a:endParaRPr>
          </a:p>
          <a:p>
            <a:pPr marL="296863" indent="-296863" eaLnBrk="1" hangingPunct="1">
              <a:spcBef>
                <a:spcPts val="0"/>
              </a:spcBef>
              <a:spcAft>
                <a:spcPts val="0"/>
              </a:spcAft>
              <a:buClr>
                <a:schemeClr val="accent1"/>
              </a:buClr>
              <a:buNone/>
              <a:defRPr/>
            </a:pPr>
            <a:r>
              <a:rPr lang="en-US" dirty="0" smtClean="0">
                <a:solidFill>
                  <a:schemeClr val="tx1"/>
                </a:solidFill>
                <a:latin typeface="+mj-lt"/>
                <a:cs typeface="Times New Roman" pitchFamily="18" charset="0"/>
              </a:rPr>
              <a:t> </a:t>
            </a:r>
          </a:p>
          <a:p>
            <a:pPr marL="969963" lvl="1" indent="-277813" eaLnBrk="1" hangingPunct="1">
              <a:spcBef>
                <a:spcPts val="0"/>
              </a:spcBef>
              <a:spcAft>
                <a:spcPts val="0"/>
              </a:spcAft>
              <a:buClr>
                <a:srgbClr val="FF0000"/>
              </a:buClr>
              <a:buFont typeface="Wingdings" pitchFamily="2" charset="2"/>
              <a:buChar char="Ø"/>
              <a:defRPr/>
            </a:pPr>
            <a:r>
              <a:rPr lang="en-US" dirty="0" smtClean="0">
                <a:solidFill>
                  <a:schemeClr val="tx1"/>
                </a:solidFill>
                <a:latin typeface="+mj-lt"/>
                <a:cs typeface="Times New Roman" pitchFamily="18" charset="0"/>
              </a:rPr>
              <a:t>mobile device, radio </a:t>
            </a:r>
            <a:r>
              <a:rPr lang="en-US" dirty="0" err="1" smtClean="0">
                <a:solidFill>
                  <a:schemeClr val="tx1"/>
                </a:solidFill>
                <a:latin typeface="+mj-lt"/>
                <a:cs typeface="Times New Roman" pitchFamily="18" charset="0"/>
              </a:rPr>
              <a:t>conection</a:t>
            </a:r>
            <a:r>
              <a:rPr lang="en-US" dirty="0" smtClean="0">
                <a:solidFill>
                  <a:schemeClr val="tx1"/>
                </a:solidFill>
                <a:latin typeface="+mj-lt"/>
                <a:cs typeface="Times New Roman" pitchFamily="18" charset="0"/>
              </a:rPr>
              <a:t>, biosensors and other sophisticated equipment; </a:t>
            </a:r>
          </a:p>
          <a:p>
            <a:pPr marL="969963" lvl="1" indent="-277813" eaLnBrk="1" hangingPunct="1">
              <a:spcBef>
                <a:spcPts val="0"/>
              </a:spcBef>
              <a:spcAft>
                <a:spcPts val="0"/>
              </a:spcAft>
              <a:buClr>
                <a:srgbClr val="FF0000"/>
              </a:buClr>
              <a:buFont typeface="Wingdings" pitchFamily="2" charset="2"/>
              <a:buChar char="Ø"/>
              <a:defRPr/>
            </a:pPr>
            <a:endParaRPr lang="en-US" dirty="0" smtClean="0">
              <a:solidFill>
                <a:schemeClr val="tx1"/>
              </a:solidFill>
              <a:latin typeface="+mj-lt"/>
              <a:cs typeface="Times New Roman" pitchFamily="18" charset="0"/>
            </a:endParaRPr>
          </a:p>
          <a:p>
            <a:pPr marL="969963" lvl="1" indent="-277813" eaLnBrk="1" hangingPunct="1">
              <a:spcBef>
                <a:spcPts val="0"/>
              </a:spcBef>
              <a:spcAft>
                <a:spcPts val="0"/>
              </a:spcAft>
              <a:buClr>
                <a:srgbClr val="FF0000"/>
              </a:buClr>
              <a:buFont typeface="Wingdings" pitchFamily="2" charset="2"/>
              <a:buChar char="Ø"/>
              <a:defRPr/>
            </a:pPr>
            <a:r>
              <a:rPr lang="en-US" dirty="0" smtClean="0">
                <a:solidFill>
                  <a:schemeClr val="tx1"/>
                </a:solidFill>
                <a:latin typeface="+mj-lt"/>
                <a:cs typeface="Times New Roman" pitchFamily="18" charset="0"/>
              </a:rPr>
              <a:t>measure all vital parameters; and</a:t>
            </a:r>
          </a:p>
          <a:p>
            <a:pPr marL="969963" lvl="1" indent="-277813" eaLnBrk="1" hangingPunct="1">
              <a:spcBef>
                <a:spcPts val="0"/>
              </a:spcBef>
              <a:spcAft>
                <a:spcPts val="0"/>
              </a:spcAft>
              <a:buClr>
                <a:srgbClr val="FF0000"/>
              </a:buClr>
              <a:buFont typeface="Wingdings" pitchFamily="2" charset="2"/>
              <a:buChar char="Ø"/>
              <a:defRPr/>
            </a:pPr>
            <a:endParaRPr lang="en-US" dirty="0" smtClean="0">
              <a:solidFill>
                <a:schemeClr val="tx1"/>
              </a:solidFill>
              <a:latin typeface="+mj-lt"/>
              <a:cs typeface="Times New Roman" pitchFamily="18" charset="0"/>
            </a:endParaRPr>
          </a:p>
          <a:p>
            <a:pPr marL="969963" lvl="1" indent="-277813" eaLnBrk="1" hangingPunct="1">
              <a:spcBef>
                <a:spcPts val="0"/>
              </a:spcBef>
              <a:spcAft>
                <a:spcPts val="0"/>
              </a:spcAft>
              <a:buClr>
                <a:srgbClr val="FF0000"/>
              </a:buClr>
              <a:buFont typeface="Wingdings" pitchFamily="2" charset="2"/>
              <a:buChar char="Ø"/>
              <a:defRPr/>
            </a:pPr>
            <a:r>
              <a:rPr lang="en-US" dirty="0" smtClean="0">
                <a:solidFill>
                  <a:schemeClr val="tx1"/>
                </a:solidFill>
                <a:latin typeface="+mj-lt"/>
                <a:cs typeface="Times New Roman" pitchFamily="18" charset="0"/>
              </a:rPr>
              <a:t> send it to the Mobile base stations placed in medical vehicles which will communicate to the next levels of medical support units (Role 1, Role 2 or Role 3 medical units)</a:t>
            </a:r>
          </a:p>
          <a:p>
            <a:pPr marL="969963" lvl="1" indent="-277813" eaLnBrk="1" hangingPunct="1">
              <a:spcBef>
                <a:spcPts val="0"/>
              </a:spcBef>
              <a:spcAft>
                <a:spcPts val="0"/>
              </a:spcAft>
              <a:buClr>
                <a:srgbClr val="FF0000"/>
              </a:buClr>
              <a:buNone/>
              <a:defRPr/>
            </a:pPr>
            <a:endParaRPr lang="en-US" dirty="0" smtClean="0">
              <a:solidFill>
                <a:schemeClr val="tx1"/>
              </a:solidFill>
              <a:latin typeface="+mj-lt"/>
              <a:cs typeface="Times New Roman" pitchFamily="18" charset="0"/>
            </a:endParaRPr>
          </a:p>
        </p:txBody>
      </p:sp>
    </p:spTree>
    <p:extLst>
      <p:ext uri="{BB962C8B-B14F-4D97-AF65-F5344CB8AC3E}">
        <p14:creationId xmlns:p14="http://schemas.microsoft.com/office/powerpoint/2010/main" val="589501031"/>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803732" cy="1337474"/>
          </a:xfrm>
        </p:spPr>
        <p:txBody>
          <a:bodyPr>
            <a:normAutofit/>
          </a:bodyPr>
          <a:lstStyle/>
          <a:p>
            <a:pPr algn="ctr"/>
            <a:r>
              <a:rPr lang="en-US" altLang="en-US" dirty="0" smtClean="0">
                <a:latin typeface="Times New Roman" pitchFamily="18" charset="0"/>
                <a:cs typeface="Times New Roman" pitchFamily="18" charset="0"/>
              </a:rPr>
              <a:t>Objectives</a:t>
            </a:r>
            <a:r>
              <a:rPr lang="sl-SI" altLang="en-US" dirty="0" smtClean="0">
                <a:latin typeface="Times New Roman" pitchFamily="18" charset="0"/>
                <a:cs typeface="Times New Roman" pitchFamily="18" charset="0"/>
              </a:rPr>
              <a:t> of the project Siars</a:t>
            </a:r>
            <a:endParaRPr lang="en-US" altLang="en-US" dirty="0" smtClean="0">
              <a:latin typeface="Times New Roman" pitchFamily="18" charset="0"/>
              <a:cs typeface="Times New Roman" pitchFamily="18" charset="0"/>
            </a:endParaRPr>
          </a:p>
        </p:txBody>
      </p:sp>
      <p:graphicFrame>
        <p:nvGraphicFramePr>
          <p:cNvPr id="20" name="Content Placeholder 19"/>
          <p:cNvGraphicFramePr>
            <a:graphicFrameLocks noGrp="1"/>
          </p:cNvGraphicFramePr>
          <p:nvPr>
            <p:ph sz="half" idx="1"/>
            <p:extLst>
              <p:ext uri="{D42A27DB-BD31-4B8C-83A1-F6EECF244321}">
                <p14:modId xmlns:p14="http://schemas.microsoft.com/office/powerpoint/2010/main" val="1012980614"/>
              </p:ext>
            </p:extLst>
          </p:nvPr>
        </p:nvGraphicFramePr>
        <p:xfrm>
          <a:off x="280737" y="1315453"/>
          <a:ext cx="11757801" cy="5229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6F42A75-C1AE-4CC2-8D39-FFDCD5569667}" type="slidenum">
              <a:rPr lang="en-US" altLang="en-US" sz="800"/>
              <a:pPr/>
              <a:t>4</a:t>
            </a:fld>
            <a:endParaRPr lang="en-US" altLang="en-US" sz="800" dirty="0"/>
          </a:p>
        </p:txBody>
      </p:sp>
      <p:sp>
        <p:nvSpPr>
          <p:cNvPr id="2" name="TextBox 1"/>
          <p:cNvSpPr txBox="1"/>
          <p:nvPr/>
        </p:nvSpPr>
        <p:spPr>
          <a:xfrm>
            <a:off x="3494216" y="5059212"/>
            <a:ext cx="3516732" cy="369332"/>
          </a:xfrm>
          <a:prstGeom prst="rect">
            <a:avLst/>
          </a:prstGeom>
          <a:effectLst>
            <a:innerShdw blurRad="63500" dist="50800" dir="81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t>You can affect change.</a:t>
            </a:r>
          </a:p>
        </p:txBody>
      </p:sp>
      <p:sp>
        <p:nvSpPr>
          <p:cNvPr id="8" name="TextBox 7"/>
          <p:cNvSpPr txBox="1"/>
          <p:nvPr/>
        </p:nvSpPr>
        <p:spPr>
          <a:xfrm>
            <a:off x="3482167" y="2218572"/>
            <a:ext cx="4756430" cy="369332"/>
          </a:xfrm>
          <a:prstGeom prst="rect">
            <a:avLst/>
          </a:prstGeom>
          <a:effectLst>
            <a:innerShdw blurRad="63500" dist="50800" dir="81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wrap="none" rtlCol="0">
            <a:spAutoFit/>
          </a:bodyPr>
          <a:lstStyle/>
          <a:p>
            <a:r>
              <a:rPr lang="sl-SI" dirty="0" smtClean="0"/>
              <a:t>FUNDING PROVISIONS AND CONDITIONS</a:t>
            </a:r>
            <a:r>
              <a:rPr lang="en-US" dirty="0" smtClean="0"/>
              <a:t>.</a:t>
            </a:r>
            <a:endParaRPr lang="en-US" dirty="0"/>
          </a:p>
        </p:txBody>
      </p:sp>
    </p:spTree>
    <p:extLst>
      <p:ext uri="{BB962C8B-B14F-4D97-AF65-F5344CB8AC3E}">
        <p14:creationId xmlns:p14="http://schemas.microsoft.com/office/powerpoint/2010/main" val="3191181657"/>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750"/>
                                  </p:stCondLst>
                                  <p:childTnLst>
                                    <p:set>
                                      <p:cBhvr>
                                        <p:cTn id="6" dur="1" fill="hold">
                                          <p:stCondLst>
                                            <p:cond delay="0"/>
                                          </p:stCondLst>
                                        </p:cTn>
                                        <p:tgtEl>
                                          <p:spTgt spid="8"/>
                                        </p:tgtEl>
                                        <p:attrNameLst>
                                          <p:attrName>style.visibility</p:attrName>
                                        </p:attrNameLst>
                                      </p:cBhvr>
                                      <p:to>
                                        <p:strVal val="visible"/>
                                      </p:to>
                                    </p:set>
                                    <p:anim calcmode="lin" valueType="num">
                                      <p:cBhvr>
                                        <p:cTn id="7" dur="1250" fill="hold"/>
                                        <p:tgtEl>
                                          <p:spTgt spid="8"/>
                                        </p:tgtEl>
                                        <p:attrNameLst>
                                          <p:attrName>ppt_w</p:attrName>
                                        </p:attrNameLst>
                                      </p:cBhvr>
                                      <p:tavLst>
                                        <p:tav tm="0">
                                          <p:val>
                                            <p:fltVal val="0"/>
                                          </p:val>
                                        </p:tav>
                                        <p:tav tm="100000">
                                          <p:val>
                                            <p:strVal val="#ppt_w"/>
                                          </p:val>
                                        </p:tav>
                                      </p:tavLst>
                                    </p:anim>
                                    <p:anim calcmode="lin" valueType="num">
                                      <p:cBhvr>
                                        <p:cTn id="8" dur="1250" fill="hold"/>
                                        <p:tgtEl>
                                          <p:spTgt spid="8"/>
                                        </p:tgtEl>
                                        <p:attrNameLst>
                                          <p:attrName>ppt_h</p:attrName>
                                        </p:attrNameLst>
                                      </p:cBhvr>
                                      <p:tavLst>
                                        <p:tav tm="0">
                                          <p:val>
                                            <p:fltVal val="0"/>
                                          </p:val>
                                        </p:tav>
                                        <p:tav tm="100000">
                                          <p:val>
                                            <p:strVal val="#ppt_h"/>
                                          </p:val>
                                        </p:tav>
                                      </p:tavLst>
                                    </p:anim>
                                    <p:anim calcmode="lin" valueType="num">
                                      <p:cBhvr>
                                        <p:cTn id="9" dur="1250" fill="hold"/>
                                        <p:tgtEl>
                                          <p:spTgt spid="8"/>
                                        </p:tgtEl>
                                        <p:attrNameLst>
                                          <p:attrName>style.rotation</p:attrName>
                                        </p:attrNameLst>
                                      </p:cBhvr>
                                      <p:tavLst>
                                        <p:tav tm="0">
                                          <p:val>
                                            <p:fltVal val="90"/>
                                          </p:val>
                                        </p:tav>
                                        <p:tav tm="100000">
                                          <p:val>
                                            <p:fltVal val="0"/>
                                          </p:val>
                                        </p:tav>
                                      </p:tavLst>
                                    </p:anim>
                                    <p:animEffect transition="in" filter="fade">
                                      <p:cBhvr>
                                        <p:cTn id="10" dur="125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Content Placeholder 4"/>
          <p:cNvSpPr>
            <a:spLocks noGrp="1"/>
          </p:cNvSpPr>
          <p:nvPr>
            <p:ph idx="1"/>
          </p:nvPr>
        </p:nvSpPr>
        <p:spPr>
          <a:xfrm>
            <a:off x="1512888" y="1724025"/>
            <a:ext cx="8534400" cy="3616325"/>
          </a:xfrm>
        </p:spPr>
        <p:txBody>
          <a:bodyPr/>
          <a:lstStyle/>
          <a:p>
            <a:pPr eaLnBrk="1" hangingPunct="1">
              <a:buFont typeface="Wingdings 3" pitchFamily="18" charset="2"/>
              <a:buNone/>
            </a:pPr>
            <a:endParaRPr lang="en-US" b="1" u="sng" smtClean="0"/>
          </a:p>
          <a:p>
            <a:pPr eaLnBrk="1" hangingPunct="1"/>
            <a:endParaRPr lang="en-US" b="1" u="sng" smtClean="0"/>
          </a:p>
          <a:p>
            <a:pPr eaLnBrk="1" hangingPunct="1"/>
            <a:endParaRPr lang="en-US" b="1" u="sng" smtClean="0"/>
          </a:p>
          <a:p>
            <a:pPr eaLnBrk="1" hangingPunct="1"/>
            <a:endParaRPr lang="en-US" b="1" u="sng" smtClean="0"/>
          </a:p>
          <a:p>
            <a:pPr eaLnBrk="1" hangingPunct="1">
              <a:buFont typeface="Wingdings 3" pitchFamily="18" charset="2"/>
              <a:buNone/>
            </a:pPr>
            <a:endParaRPr lang="mk-MK" sz="1400" smtClean="0"/>
          </a:p>
          <a:p>
            <a:pPr eaLnBrk="1" hangingPunct="1"/>
            <a:endParaRPr lang="mk-MK" smtClean="0"/>
          </a:p>
        </p:txBody>
      </p:sp>
      <p:sp>
        <p:nvSpPr>
          <p:cNvPr id="1029" name="Rectangle 2"/>
          <p:cNvSpPr>
            <a:spLocks noChangeArrowheads="1"/>
          </p:cNvSpPr>
          <p:nvPr/>
        </p:nvSpPr>
        <p:spPr bwMode="auto">
          <a:xfrm>
            <a:off x="0" y="0"/>
            <a:ext cx="12192000" cy="0"/>
          </a:xfrm>
          <a:prstGeom prst="rect">
            <a:avLst/>
          </a:prstGeom>
          <a:noFill/>
          <a:ln w="9525">
            <a:noFill/>
            <a:miter lim="800000"/>
            <a:headEnd/>
            <a:tailEnd/>
          </a:ln>
        </p:spPr>
        <p:txBody>
          <a:bodyPr wrap="none" anchor="ctr">
            <a:spAutoFit/>
          </a:bodyPr>
          <a:lstStyle/>
          <a:p>
            <a:endParaRPr lang="mk-MK">
              <a:latin typeface="Century Gothic" pitchFamily="34" charset="0"/>
            </a:endParaRPr>
          </a:p>
        </p:txBody>
      </p:sp>
      <p:graphicFrame>
        <p:nvGraphicFramePr>
          <p:cNvPr id="1026" name="Object 1"/>
          <p:cNvGraphicFramePr>
            <a:graphicFrameLocks noChangeAspect="1"/>
          </p:cNvGraphicFramePr>
          <p:nvPr>
            <p:extLst>
              <p:ext uri="{D42A27DB-BD31-4B8C-83A1-F6EECF244321}">
                <p14:modId xmlns:p14="http://schemas.microsoft.com/office/powerpoint/2010/main" val="1457829623"/>
              </p:ext>
            </p:extLst>
          </p:nvPr>
        </p:nvGraphicFramePr>
        <p:xfrm>
          <a:off x="857060" y="1609209"/>
          <a:ext cx="10264775" cy="4835525"/>
        </p:xfrm>
        <a:graphic>
          <a:graphicData uri="http://schemas.openxmlformats.org/presentationml/2006/ole">
            <mc:AlternateContent xmlns:mc="http://schemas.openxmlformats.org/markup-compatibility/2006">
              <mc:Choice xmlns:v="urn:schemas-microsoft-com:vml" Requires="v">
                <p:oleObj spid="_x0000_s1045" r:id="rId3" imgW="10303828" imgH="6467878" progId="Visio.Drawing.11">
                  <p:embed/>
                </p:oleObj>
              </mc:Choice>
              <mc:Fallback>
                <p:oleObj r:id="rId3" imgW="10303828" imgH="6467878"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060" y="1609209"/>
                        <a:ext cx="10264775" cy="4835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3"/>
          <p:cNvSpPr>
            <a:spLocks noChangeArrowheads="1"/>
          </p:cNvSpPr>
          <p:nvPr/>
        </p:nvSpPr>
        <p:spPr bwMode="auto">
          <a:xfrm>
            <a:off x="5192547" y="6444734"/>
            <a:ext cx="1806905" cy="369332"/>
          </a:xfrm>
          <a:prstGeom prst="rect">
            <a:avLst/>
          </a:prstGeom>
          <a:noFill/>
          <a:ln w="9525">
            <a:noFill/>
            <a:miter lim="800000"/>
            <a:headEnd/>
            <a:tailEnd/>
          </a:ln>
        </p:spPr>
        <p:txBody>
          <a:bodyPr wrap="none" anchor="ctr">
            <a:spAutoFit/>
          </a:bodyPr>
          <a:lstStyle/>
          <a:p>
            <a:pPr algn="ctr" defTabSz="914400"/>
            <a:r>
              <a:rPr lang="en-US" dirty="0" smtClean="0">
                <a:latin typeface="Times New Roman" pitchFamily="18" charset="0"/>
                <a:ea typeface="Calibri" pitchFamily="34" charset="0"/>
                <a:cs typeface="Times New Roman" pitchFamily="18" charset="0"/>
              </a:rPr>
              <a:t>Model </a:t>
            </a:r>
            <a:r>
              <a:rPr lang="en-US" dirty="0">
                <a:latin typeface="Times New Roman" pitchFamily="18" charset="0"/>
                <a:ea typeface="Calibri" pitchFamily="34" charset="0"/>
                <a:cs typeface="Times New Roman" pitchFamily="18" charset="0"/>
              </a:rPr>
              <a:t>of SIARS </a:t>
            </a:r>
          </a:p>
        </p:txBody>
      </p:sp>
      <p:sp>
        <p:nvSpPr>
          <p:cNvPr id="8" name="Rounded Rectangle 7"/>
          <p:cNvSpPr/>
          <p:nvPr/>
        </p:nvSpPr>
        <p:spPr>
          <a:xfrm>
            <a:off x="803015" y="166631"/>
            <a:ext cx="10647457" cy="9847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smtClean="0">
                <a:solidFill>
                  <a:schemeClr val="tx1"/>
                </a:solidFill>
                <a:latin typeface="+mj-lt"/>
                <a:cs typeface="Times New Roman" pitchFamily="18" charset="0"/>
              </a:rPr>
              <a:t>Smart I (Eye) Advisory Rescue System based on SOA</a:t>
            </a:r>
            <a:endParaRPr lang="en-US" sz="3600" dirty="0">
              <a:solidFill>
                <a:schemeClr val="tx1"/>
              </a:solidFill>
              <a:latin typeface="+mj-lt"/>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8763" y="0"/>
            <a:ext cx="11817350" cy="1506538"/>
          </a:xfrm>
        </p:spPr>
        <p:txBody>
          <a:bodyPr>
            <a:noAutofit/>
          </a:bodyPr>
          <a:lstStyle/>
          <a:p>
            <a:pPr eaLnBrk="1" fontAlgn="auto" hangingPunct="1">
              <a:spcAft>
                <a:spcPts val="0"/>
              </a:spcAft>
              <a:defRPr/>
            </a:pPr>
            <a:r>
              <a:rPr lang="en-US" dirty="0" smtClean="0">
                <a:cs typeface="Times New Roman" pitchFamily="18" charset="0"/>
              </a:rPr>
              <a:t>Advisory module / OFFLINE Module</a:t>
            </a:r>
            <a:endParaRPr lang="mk-MK" dirty="0">
              <a:cs typeface="Times New Roman" pitchFamily="18" charset="0"/>
            </a:endParaRPr>
          </a:p>
        </p:txBody>
      </p:sp>
      <p:sp>
        <p:nvSpPr>
          <p:cNvPr id="17411" name="Content Placeholder 2"/>
          <p:cNvSpPr>
            <a:spLocks noGrp="1"/>
          </p:cNvSpPr>
          <p:nvPr>
            <p:ph idx="1"/>
          </p:nvPr>
        </p:nvSpPr>
        <p:spPr>
          <a:xfrm>
            <a:off x="258763" y="1743075"/>
            <a:ext cx="11547475" cy="4862513"/>
          </a:xfrm>
          <a:noFill/>
        </p:spPr>
        <p:txBody>
          <a:bodyPr/>
          <a:lstStyle/>
          <a:p>
            <a:pPr algn="just" eaLnBrk="1" hangingPunct="1">
              <a:buClr>
                <a:srgbClr val="FF0000"/>
              </a:buClr>
              <a:buFont typeface="Wingdings" pitchFamily="2" charset="2"/>
              <a:buChar char="q"/>
              <a:defRPr/>
            </a:pPr>
            <a:r>
              <a:rPr lang="en-US" dirty="0" smtClean="0">
                <a:solidFill>
                  <a:schemeClr val="tx1"/>
                </a:solidFill>
                <a:latin typeface="+mj-lt"/>
                <a:cs typeface="Times New Roman" pitchFamily="18" charset="0"/>
              </a:rPr>
              <a:t>The </a:t>
            </a:r>
            <a:r>
              <a:rPr lang="en-US" b="1" dirty="0" smtClean="0">
                <a:solidFill>
                  <a:schemeClr val="tx1"/>
                </a:solidFill>
                <a:latin typeface="+mj-lt"/>
                <a:cs typeface="Times New Roman" pitchFamily="18" charset="0"/>
              </a:rPr>
              <a:t>Advisory module</a:t>
            </a:r>
            <a:r>
              <a:rPr lang="en-US" dirty="0" smtClean="0">
                <a:solidFill>
                  <a:schemeClr val="tx1"/>
                </a:solidFill>
                <a:latin typeface="+mj-lt"/>
                <a:cs typeface="Times New Roman" pitchFamily="18" charset="0"/>
              </a:rPr>
              <a:t> – learning/advisory for FARs continual education</a:t>
            </a:r>
          </a:p>
          <a:p>
            <a:pPr algn="just" eaLnBrk="1" hangingPunct="1">
              <a:buClr>
                <a:srgbClr val="FF0000"/>
              </a:buClr>
              <a:buFont typeface="Wingdings" pitchFamily="2" charset="2"/>
              <a:buChar char="q"/>
              <a:defRPr/>
            </a:pPr>
            <a:r>
              <a:rPr lang="en-US" dirty="0" smtClean="0">
                <a:solidFill>
                  <a:schemeClr val="tx1"/>
                </a:solidFill>
                <a:latin typeface="+mj-lt"/>
                <a:cs typeface="Times New Roman" pitchFamily="18" charset="0"/>
              </a:rPr>
              <a:t>The </a:t>
            </a:r>
            <a:r>
              <a:rPr lang="en-US" b="1" dirty="0" smtClean="0">
                <a:solidFill>
                  <a:schemeClr val="tx1"/>
                </a:solidFill>
                <a:latin typeface="+mj-lt"/>
                <a:cs typeface="Times New Roman" pitchFamily="18" charset="0"/>
              </a:rPr>
              <a:t>Offline module</a:t>
            </a:r>
            <a:r>
              <a:rPr lang="en-US" dirty="0" smtClean="0">
                <a:solidFill>
                  <a:schemeClr val="tx1"/>
                </a:solidFill>
                <a:latin typeface="+mj-lt"/>
                <a:cs typeface="Times New Roman" pitchFamily="18" charset="0"/>
              </a:rPr>
              <a:t> for collection of vital parameters of injured individual</a:t>
            </a:r>
          </a:p>
          <a:p>
            <a:pPr lvl="1" algn="just" eaLnBrk="1" hangingPunct="1">
              <a:buClr>
                <a:srgbClr val="FF0000"/>
              </a:buClr>
              <a:buFont typeface="Wingdings" pitchFamily="2" charset="2"/>
              <a:buChar char="q"/>
              <a:defRPr/>
            </a:pPr>
            <a:r>
              <a:rPr lang="en-US" dirty="0" smtClean="0">
                <a:solidFill>
                  <a:schemeClr val="tx1"/>
                </a:solidFill>
                <a:latin typeface="+mj-lt"/>
                <a:cs typeface="Times New Roman" pitchFamily="18" charset="0"/>
              </a:rPr>
              <a:t>works independently</a:t>
            </a:r>
          </a:p>
          <a:p>
            <a:pPr lvl="1" algn="just" eaLnBrk="1" hangingPunct="1">
              <a:buClr>
                <a:srgbClr val="FF0000"/>
              </a:buClr>
              <a:buFont typeface="Wingdings" pitchFamily="2" charset="2"/>
              <a:buChar char="q"/>
              <a:defRPr/>
            </a:pPr>
            <a:r>
              <a:rPr lang="en-US" dirty="0" smtClean="0">
                <a:solidFill>
                  <a:schemeClr val="tx1"/>
                </a:solidFill>
                <a:latin typeface="+mj-lt"/>
                <a:cs typeface="Times New Roman" pitchFamily="18" charset="0"/>
              </a:rPr>
              <a:t>Providing automatic TRIAGE</a:t>
            </a:r>
          </a:p>
          <a:p>
            <a:pPr lvl="1" algn="just" eaLnBrk="1" hangingPunct="1">
              <a:buClr>
                <a:srgbClr val="FF0000"/>
              </a:buClr>
              <a:buFont typeface="Wingdings" pitchFamily="2" charset="2"/>
              <a:buChar char="q"/>
              <a:defRPr/>
            </a:pPr>
            <a:r>
              <a:rPr lang="en-US" dirty="0" smtClean="0">
                <a:solidFill>
                  <a:schemeClr val="tx1"/>
                </a:solidFill>
                <a:latin typeface="+mj-lt"/>
                <a:cs typeface="Times New Roman" pitchFamily="18" charset="0"/>
              </a:rPr>
              <a:t> analyze the digital record of vital parameters; and</a:t>
            </a:r>
          </a:p>
          <a:p>
            <a:pPr lvl="1" algn="just" eaLnBrk="1" hangingPunct="1">
              <a:buClr>
                <a:srgbClr val="FF0000"/>
              </a:buClr>
              <a:buFont typeface="Wingdings" pitchFamily="2" charset="2"/>
              <a:buChar char="q"/>
              <a:defRPr/>
            </a:pPr>
            <a:r>
              <a:rPr lang="en-US" dirty="0" smtClean="0">
                <a:solidFill>
                  <a:schemeClr val="tx1"/>
                </a:solidFill>
                <a:latin typeface="+mj-lt"/>
                <a:cs typeface="Times New Roman" pitchFamily="18" charset="0"/>
              </a:rPr>
              <a:t> record it in order to process it to the higher level of military medical institutions</a:t>
            </a:r>
          </a:p>
          <a:p>
            <a:pPr marL="46038" lvl="1" indent="0" algn="just" eaLnBrk="1" hangingPunct="1">
              <a:buClr>
                <a:srgbClr val="FF0000"/>
              </a:buClr>
              <a:buNone/>
              <a:defRPr/>
            </a:pPr>
            <a:endParaRPr lang="en-US" dirty="0" smtClean="0">
              <a:solidFill>
                <a:schemeClr val="tx1"/>
              </a:solidFill>
              <a:latin typeface="+mj-lt"/>
              <a:cs typeface="Times New Roman" pitchFamily="18" charset="0"/>
            </a:endParaRPr>
          </a:p>
        </p:txBody>
      </p:sp>
    </p:spTree>
    <p:extLst>
      <p:ext uri="{BB962C8B-B14F-4D97-AF65-F5344CB8AC3E}">
        <p14:creationId xmlns:p14="http://schemas.microsoft.com/office/powerpoint/2010/main" val="714623414"/>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280988" y="1393825"/>
            <a:ext cx="11547475" cy="5235575"/>
          </a:xfrm>
          <a:noFill/>
        </p:spPr>
        <p:txBody>
          <a:bodyPr>
            <a:normAutofit/>
          </a:bodyPr>
          <a:lstStyle/>
          <a:p>
            <a:pPr marL="1085850" algn="just">
              <a:buClr>
                <a:srgbClr val="FF0000"/>
              </a:buClr>
              <a:buFont typeface="Wingdings" pitchFamily="2" charset="2"/>
              <a:buChar char="q"/>
              <a:defRPr/>
            </a:pPr>
            <a:r>
              <a:rPr lang="en-US" sz="2800" b="1" dirty="0">
                <a:solidFill>
                  <a:schemeClr val="tx1"/>
                </a:solidFill>
                <a:latin typeface="+mj-lt"/>
                <a:cs typeface="Times New Roman" pitchFamily="18" charset="0"/>
              </a:rPr>
              <a:t>Effective transformation of management in medicine which will be implemented using the </a:t>
            </a:r>
            <a:r>
              <a:rPr lang="en-US" sz="2800" b="1" dirty="0" err="1">
                <a:solidFill>
                  <a:schemeClr val="tx1"/>
                </a:solidFill>
                <a:latin typeface="+mj-lt"/>
                <a:cs typeface="Times New Roman" pitchFamily="18" charset="0"/>
              </a:rPr>
              <a:t>Telemedical</a:t>
            </a:r>
            <a:r>
              <a:rPr lang="en-US" sz="2800" b="1" dirty="0">
                <a:solidFill>
                  <a:schemeClr val="tx1"/>
                </a:solidFill>
                <a:latin typeface="+mj-lt"/>
                <a:cs typeface="Times New Roman" pitchFamily="18" charset="0"/>
              </a:rPr>
              <a:t> System;</a:t>
            </a:r>
          </a:p>
          <a:p>
            <a:pPr marL="1085850" algn="just">
              <a:buClr>
                <a:srgbClr val="FF0000"/>
              </a:buClr>
              <a:buFont typeface="Wingdings" pitchFamily="2" charset="2"/>
              <a:buChar char="q"/>
              <a:defRPr/>
            </a:pPr>
            <a:r>
              <a:rPr lang="en-US" sz="2800" b="1" dirty="0" smtClean="0">
                <a:solidFill>
                  <a:schemeClr val="tx1"/>
                </a:solidFill>
                <a:latin typeface="+mj-lt"/>
                <a:cs typeface="Times New Roman" pitchFamily="18" charset="0"/>
              </a:rPr>
              <a:t>SIARS will </a:t>
            </a:r>
            <a:r>
              <a:rPr lang="en-US" sz="2800" b="1" dirty="0">
                <a:solidFill>
                  <a:schemeClr val="tx1"/>
                </a:solidFill>
                <a:latin typeface="+mj-lt"/>
                <a:cs typeface="Times New Roman" pitchFamily="18" charset="0"/>
              </a:rPr>
              <a:t>reduce the time of manually collection of vital parameters of injured individual; </a:t>
            </a:r>
          </a:p>
          <a:p>
            <a:pPr marL="1085850" algn="just">
              <a:buClr>
                <a:srgbClr val="FF0000"/>
              </a:buClr>
              <a:buFont typeface="Wingdings" pitchFamily="2" charset="2"/>
              <a:buChar char="q"/>
              <a:defRPr/>
            </a:pPr>
            <a:r>
              <a:rPr lang="en-US" sz="2800" b="1" dirty="0">
                <a:solidFill>
                  <a:schemeClr val="tx1"/>
                </a:solidFill>
                <a:latin typeface="+mj-lt"/>
                <a:cs typeface="Times New Roman" pitchFamily="18" charset="0"/>
              </a:rPr>
              <a:t> Automatic TRIAGE process  </a:t>
            </a:r>
          </a:p>
          <a:p>
            <a:pPr marL="1085850" algn="just">
              <a:buClr>
                <a:srgbClr val="FF0000"/>
              </a:buClr>
              <a:buFont typeface="Wingdings" pitchFamily="2" charset="2"/>
              <a:buChar char="q"/>
              <a:defRPr/>
            </a:pPr>
            <a:r>
              <a:rPr lang="en-US" sz="2800" b="1" dirty="0">
                <a:solidFill>
                  <a:schemeClr val="tx1"/>
                </a:solidFill>
                <a:latin typeface="+mj-lt"/>
                <a:cs typeface="Times New Roman" pitchFamily="18" charset="0"/>
              </a:rPr>
              <a:t>processing of information to the higher levels of medical care;</a:t>
            </a:r>
          </a:p>
        </p:txBody>
      </p:sp>
      <p:sp>
        <p:nvSpPr>
          <p:cNvPr id="2" name="Title 1"/>
          <p:cNvSpPr>
            <a:spLocks noGrp="1"/>
          </p:cNvSpPr>
          <p:nvPr>
            <p:ph type="title" idx="4294967295"/>
          </p:nvPr>
        </p:nvSpPr>
        <p:spPr>
          <a:xfrm>
            <a:off x="374650" y="0"/>
            <a:ext cx="11817350" cy="1506538"/>
          </a:xfrm>
        </p:spPr>
        <p:txBody>
          <a:bodyPr>
            <a:noAutofit/>
          </a:bodyPr>
          <a:lstStyle/>
          <a:p>
            <a:pPr marL="463550" indent="-463550" eaLnBrk="1" fontAlgn="auto" hangingPunct="1">
              <a:spcAft>
                <a:spcPts val="0"/>
              </a:spcAft>
              <a:defRPr/>
            </a:pPr>
            <a:r>
              <a:rPr lang="en-US" dirty="0" smtClean="0">
                <a:latin typeface="Times New Roman" pitchFamily="18" charset="0"/>
                <a:cs typeface="Times New Roman" pitchFamily="18" charset="0"/>
              </a:rPr>
              <a:t>BENEFITS OF SIARS</a:t>
            </a:r>
            <a:endParaRPr lang="en-US" b="1" dirty="0">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new slide</a:t>
            </a:r>
            <a:endParaRPr lang="mk-MK"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364" y="1606263"/>
            <a:ext cx="11891749" cy="4487666"/>
          </a:xfrm>
          <a:prstGeom prst="rect">
            <a:avLst/>
          </a:prstGeom>
        </p:spPr>
      </p:pic>
      <p:sp>
        <p:nvSpPr>
          <p:cNvPr id="4" name="Title 1"/>
          <p:cNvSpPr txBox="1">
            <a:spLocks/>
          </p:cNvSpPr>
          <p:nvPr/>
        </p:nvSpPr>
        <p:spPr>
          <a:xfrm>
            <a:off x="258763" y="0"/>
            <a:ext cx="11817350" cy="1506538"/>
          </a:xfrm>
          <a:prstGeom prst="rect">
            <a:avLst/>
          </a:prstGeom>
          <a:effectLst/>
        </p:spPr>
        <p:txBody>
          <a:bodyPr vert="horz" lIns="91440" tIns="45720" rIns="91440" bIns="45720" rtlCol="0" anchor="ctr">
            <a:noAutofit/>
          </a:bodyPr>
          <a:lstStyle>
            <a:lvl1pPr algn="l" defTabSz="457200" rtl="0" eaLnBrk="0" fontAlgn="base" hangingPunct="0">
              <a:spcBef>
                <a:spcPct val="0"/>
              </a:spcBef>
              <a:spcAft>
                <a:spcPct val="0"/>
              </a:spcAft>
              <a:defRPr sz="36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600">
                <a:solidFill>
                  <a:schemeClr val="tx1"/>
                </a:solidFill>
                <a:latin typeface="Century Gothic" pitchFamily="34" charset="0"/>
              </a:defRPr>
            </a:lvl2pPr>
            <a:lvl3pPr algn="l" defTabSz="457200" rtl="0" eaLnBrk="0" fontAlgn="base" hangingPunct="0">
              <a:spcBef>
                <a:spcPct val="0"/>
              </a:spcBef>
              <a:spcAft>
                <a:spcPct val="0"/>
              </a:spcAft>
              <a:defRPr sz="3600">
                <a:solidFill>
                  <a:schemeClr val="tx1"/>
                </a:solidFill>
                <a:latin typeface="Century Gothic" pitchFamily="34" charset="0"/>
              </a:defRPr>
            </a:lvl3pPr>
            <a:lvl4pPr algn="l" defTabSz="457200" rtl="0" eaLnBrk="0" fontAlgn="base" hangingPunct="0">
              <a:spcBef>
                <a:spcPct val="0"/>
              </a:spcBef>
              <a:spcAft>
                <a:spcPct val="0"/>
              </a:spcAft>
              <a:defRPr sz="3600">
                <a:solidFill>
                  <a:schemeClr val="tx1"/>
                </a:solidFill>
                <a:latin typeface="Century Gothic" pitchFamily="34" charset="0"/>
              </a:defRPr>
            </a:lvl4pPr>
            <a:lvl5pPr algn="l" defTabSz="457200" rtl="0" eaLnBrk="0" fontAlgn="base" hangingPunct="0">
              <a:spcBef>
                <a:spcPct val="0"/>
              </a:spcBef>
              <a:spcAft>
                <a:spcPct val="0"/>
              </a:spcAft>
              <a:defRPr sz="3600">
                <a:solidFill>
                  <a:schemeClr val="tx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63550" indent="-463550" eaLnBrk="1" fontAlgn="auto" hangingPunct="1">
              <a:spcAft>
                <a:spcPts val="0"/>
              </a:spcAft>
              <a:defRPr/>
            </a:pPr>
            <a:r>
              <a:rPr lang="en-US" dirty="0" smtClean="0">
                <a:latin typeface="Times New Roman" pitchFamily="18" charset="0"/>
                <a:cs typeface="Times New Roman" pitchFamily="18" charset="0"/>
              </a:rPr>
              <a:t>System architecture</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800129510"/>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http://www.operationalmedicine.org/TextbookFiles/FMST_20008/Block%204/1421_Images/NATO_Triage_Card.jpg"/>
          <p:cNvPicPr>
            <a:picLocks noChangeAspect="1" noChangeArrowheads="1"/>
          </p:cNvPicPr>
          <p:nvPr/>
        </p:nvPicPr>
        <p:blipFill>
          <a:blip r:embed="rId2"/>
          <a:srcRect/>
          <a:stretch>
            <a:fillRect/>
          </a:stretch>
        </p:blipFill>
        <p:spPr bwMode="auto">
          <a:xfrm>
            <a:off x="6238875" y="444500"/>
            <a:ext cx="5902325" cy="5057775"/>
          </a:xfrm>
          <a:prstGeom prst="rect">
            <a:avLst/>
          </a:prstGeom>
          <a:noFill/>
          <a:ln w="9525">
            <a:noFill/>
            <a:miter lim="800000"/>
            <a:headEnd/>
            <a:tailEnd/>
          </a:ln>
        </p:spPr>
      </p:pic>
      <p:sp>
        <p:nvSpPr>
          <p:cNvPr id="10243" name="Content Placeholder 4"/>
          <p:cNvSpPr>
            <a:spLocks noGrp="1"/>
          </p:cNvSpPr>
          <p:nvPr>
            <p:ph idx="1"/>
          </p:nvPr>
        </p:nvSpPr>
        <p:spPr>
          <a:xfrm>
            <a:off x="5649913" y="5426075"/>
            <a:ext cx="6542087" cy="685800"/>
          </a:xfrm>
        </p:spPr>
        <p:txBody>
          <a:bodyPr/>
          <a:lstStyle/>
          <a:p>
            <a:pPr eaLnBrk="1" hangingPunct="1">
              <a:buFont typeface="Wingdings 3" pitchFamily="18" charset="2"/>
              <a:buNone/>
            </a:pPr>
            <a:r>
              <a:rPr lang="en-US" sz="1100" b="1" dirty="0" smtClean="0">
                <a:solidFill>
                  <a:schemeClr val="tx1"/>
                </a:solidFill>
                <a:latin typeface="Times New Roman" pitchFamily="18" charset="0"/>
                <a:cs typeface="Times New Roman" pitchFamily="18" charset="0"/>
              </a:rPr>
              <a:t>                      </a:t>
            </a:r>
            <a:r>
              <a:rPr lang="en-US" sz="1400" b="1" dirty="0" smtClean="0">
                <a:solidFill>
                  <a:schemeClr val="tx1"/>
                </a:solidFill>
                <a:latin typeface="Times New Roman" pitchFamily="18" charset="0"/>
                <a:cs typeface="Times New Roman" pitchFamily="18" charset="0"/>
              </a:rPr>
              <a:t>NATO CARD (METTAG)(FRONT)    NATO CARD (METTAG)(BACK)</a:t>
            </a:r>
          </a:p>
        </p:txBody>
      </p:sp>
      <p:sp>
        <p:nvSpPr>
          <p:cNvPr id="10244" name="Rectangle 5"/>
          <p:cNvSpPr>
            <a:spLocks noChangeArrowheads="1"/>
          </p:cNvSpPr>
          <p:nvPr/>
        </p:nvSpPr>
        <p:spPr bwMode="auto">
          <a:xfrm>
            <a:off x="310943" y="866983"/>
            <a:ext cx="6053137" cy="5754687"/>
          </a:xfrm>
          <a:prstGeom prst="rect">
            <a:avLst/>
          </a:prstGeom>
          <a:noFill/>
          <a:ln w="9525">
            <a:solidFill>
              <a:srgbClr val="FF0000"/>
            </a:solidFill>
            <a:miter lim="800000"/>
            <a:headEnd/>
            <a:tailEnd/>
          </a:ln>
        </p:spPr>
        <p:txBody>
          <a:bodyPr anchor="ctr">
            <a:spAutoFit/>
          </a:bodyPr>
          <a:lstStyle/>
          <a:p>
            <a:pPr algn="just"/>
            <a:r>
              <a:rPr lang="en-US" sz="1600" b="1">
                <a:solidFill>
                  <a:srgbClr val="FF0000"/>
                </a:solidFill>
                <a:latin typeface="Times New Roman" pitchFamily="18" charset="0"/>
                <a:cs typeface="Times New Roman" pitchFamily="18" charset="0"/>
              </a:rPr>
              <a:t>Red tags/cards</a:t>
            </a:r>
            <a:r>
              <a:rPr lang="en-US" sz="1600">
                <a:solidFill>
                  <a:srgbClr val="FF0000"/>
                </a:solidFill>
                <a:latin typeface="Times New Roman" pitchFamily="18" charset="0"/>
                <a:cs typeface="Times New Roman" pitchFamily="18" charset="0"/>
              </a:rPr>
              <a:t> - </a:t>
            </a:r>
            <a:r>
              <a:rPr lang="en-US" sz="1600">
                <a:latin typeface="Times New Roman" pitchFamily="18" charset="0"/>
                <a:cs typeface="Times New Roman" pitchFamily="18" charset="0"/>
              </a:rPr>
              <a:t>(immediate) </a:t>
            </a:r>
            <a:endParaRPr lang="en-US" sz="1600">
              <a:solidFill>
                <a:srgbClr val="FF0000"/>
              </a:solidFill>
              <a:latin typeface="Times New Roman" pitchFamily="18" charset="0"/>
              <a:cs typeface="Times New Roman" pitchFamily="18" charset="0"/>
            </a:endParaRPr>
          </a:p>
          <a:p>
            <a:pPr algn="just">
              <a:buFont typeface="Arial" charset="0"/>
              <a:buChar char="•"/>
            </a:pPr>
            <a:r>
              <a:rPr lang="en-US" sz="1600" dirty="0">
                <a:latin typeface="Times New Roman" pitchFamily="18" charset="0"/>
                <a:cs typeface="Times New Roman" pitchFamily="18" charset="0"/>
              </a:rPr>
              <a:t>are used to label those who cannot survive without immediate treatment but who have a chance of survival. </a:t>
            </a:r>
          </a:p>
          <a:p>
            <a:pPr algn="just">
              <a:buFontTx/>
              <a:buChar char="-"/>
            </a:pPr>
            <a:endParaRPr lang="en-US" sz="1600" dirty="0">
              <a:latin typeface="Times New Roman" pitchFamily="18" charset="0"/>
              <a:cs typeface="Times New Roman" pitchFamily="18" charset="0"/>
            </a:endParaRPr>
          </a:p>
          <a:p>
            <a:pPr algn="just" eaLnBrk="0" hangingPunct="0"/>
            <a:r>
              <a:rPr lang="en-US" sz="1600" b="1" dirty="0">
                <a:solidFill>
                  <a:srgbClr val="FFFF00"/>
                </a:solidFill>
                <a:latin typeface="Times New Roman" pitchFamily="18" charset="0"/>
                <a:cs typeface="Times New Roman" pitchFamily="18" charset="0"/>
              </a:rPr>
              <a:t>Yellow tags/cards</a:t>
            </a:r>
            <a:r>
              <a:rPr lang="en-US" sz="1600" dirty="0">
                <a:solidFill>
                  <a:srgbClr val="FFFF00"/>
                </a:solidFill>
                <a:latin typeface="Times New Roman" pitchFamily="18" charset="0"/>
                <a:cs typeface="Times New Roman" pitchFamily="18" charset="0"/>
              </a:rPr>
              <a:t> - </a:t>
            </a:r>
            <a:r>
              <a:rPr lang="en-US" sz="1600" dirty="0">
                <a:latin typeface="Times New Roman" pitchFamily="18" charset="0"/>
                <a:cs typeface="Times New Roman" pitchFamily="18" charset="0"/>
              </a:rPr>
              <a:t>(observation) </a:t>
            </a:r>
            <a:endParaRPr lang="en-US" sz="1600" dirty="0">
              <a:solidFill>
                <a:srgbClr val="FFFF00"/>
              </a:solidFill>
              <a:latin typeface="Times New Roman" pitchFamily="18" charset="0"/>
              <a:cs typeface="Times New Roman" pitchFamily="18" charset="0"/>
            </a:endParaRPr>
          </a:p>
          <a:p>
            <a:pPr lvl="1" indent="-290513" algn="just" eaLnBrk="0" hangingPunct="0">
              <a:buFont typeface="Arial" charset="0"/>
              <a:buChar char="•"/>
            </a:pPr>
            <a:r>
              <a:rPr lang="en-US" sz="1600" dirty="0">
                <a:latin typeface="Times New Roman" pitchFamily="18" charset="0"/>
                <a:cs typeface="Times New Roman" pitchFamily="18" charset="0"/>
              </a:rPr>
              <a:t>or those who require observation (and possible later re-triage). Their condition is stable for the moment and, they are not in immediate danger of death. These victims will still need hospital care and would be treated immediately under normal circumstances. </a:t>
            </a:r>
          </a:p>
          <a:p>
            <a:pPr algn="just" eaLnBrk="0" hangingPunct="0"/>
            <a:endParaRPr lang="en-US" sz="1600" dirty="0">
              <a:latin typeface="Times New Roman" pitchFamily="18" charset="0"/>
              <a:cs typeface="Times New Roman" pitchFamily="18" charset="0"/>
            </a:endParaRPr>
          </a:p>
          <a:p>
            <a:pPr algn="just" eaLnBrk="0" hangingPunct="0"/>
            <a:r>
              <a:rPr lang="en-US" sz="1600" b="1" dirty="0">
                <a:solidFill>
                  <a:srgbClr val="AADF5E"/>
                </a:solidFill>
                <a:latin typeface="Times New Roman" pitchFamily="18" charset="0"/>
                <a:cs typeface="Times New Roman" pitchFamily="18" charset="0"/>
              </a:rPr>
              <a:t>Green tags/cards</a:t>
            </a:r>
            <a:r>
              <a:rPr lang="en-US" sz="1600" dirty="0">
                <a:solidFill>
                  <a:srgbClr val="AADF5E"/>
                </a:solidFill>
                <a:latin typeface="Times New Roman" pitchFamily="18" charset="0"/>
                <a:cs typeface="Times New Roman" pitchFamily="18" charset="0"/>
              </a:rPr>
              <a:t> </a:t>
            </a:r>
            <a:r>
              <a:rPr lang="en-US" sz="1600" dirty="0">
                <a:latin typeface="Times New Roman" pitchFamily="18" charset="0"/>
                <a:cs typeface="Times New Roman" pitchFamily="18" charset="0"/>
              </a:rPr>
              <a:t>- (wait) </a:t>
            </a:r>
          </a:p>
          <a:p>
            <a:pPr lvl="1" indent="-290513" algn="just" eaLnBrk="0" hangingPunct="0">
              <a:buFont typeface="Arial" charset="0"/>
              <a:buChar char="•"/>
            </a:pPr>
            <a:r>
              <a:rPr lang="en-US" sz="1600" dirty="0">
                <a:latin typeface="Times New Roman" pitchFamily="18" charset="0"/>
                <a:cs typeface="Times New Roman" pitchFamily="18" charset="0"/>
              </a:rPr>
              <a:t>are reserved for the "walking wounded" who will need medical care at some point, after more critical injuries have been treated. </a:t>
            </a:r>
          </a:p>
          <a:p>
            <a:pPr lvl="1" indent="-290513" algn="just" eaLnBrk="0" hangingPunct="0">
              <a:buFont typeface="Arial" charset="0"/>
              <a:buChar char="•"/>
            </a:pPr>
            <a:endParaRPr lang="en-US" sz="1600" dirty="0">
              <a:latin typeface="Times New Roman" pitchFamily="18" charset="0"/>
              <a:cs typeface="Times New Roman" pitchFamily="18" charset="0"/>
            </a:endParaRPr>
          </a:p>
          <a:p>
            <a:pPr algn="just" eaLnBrk="0" hangingPunct="0"/>
            <a:r>
              <a:rPr lang="en-US" sz="1600" b="1" dirty="0">
                <a:latin typeface="Times New Roman" pitchFamily="18" charset="0"/>
                <a:cs typeface="Times New Roman" pitchFamily="18" charset="0"/>
              </a:rPr>
              <a:t>White tags/cards</a:t>
            </a:r>
            <a:r>
              <a:rPr lang="en-US" sz="1600" dirty="0">
                <a:latin typeface="Times New Roman" pitchFamily="18" charset="0"/>
                <a:cs typeface="Times New Roman" pitchFamily="18" charset="0"/>
              </a:rPr>
              <a:t> - (dismiss)</a:t>
            </a:r>
          </a:p>
          <a:p>
            <a:pPr lvl="1" indent="-290513" algn="just" eaLnBrk="0" hangingPunct="0">
              <a:buFontTx/>
              <a:buChar char="•"/>
            </a:pPr>
            <a:r>
              <a:rPr lang="en-US" sz="1600" dirty="0">
                <a:latin typeface="Times New Roman" pitchFamily="18" charset="0"/>
                <a:cs typeface="Times New Roman" pitchFamily="18" charset="0"/>
              </a:rPr>
              <a:t>are given to those with minor injuries for whom a doctor's care is not required. </a:t>
            </a:r>
          </a:p>
          <a:p>
            <a:pPr lvl="1" indent="-290513" algn="just" eaLnBrk="0" hangingPunct="0">
              <a:buFontTx/>
              <a:buChar char="•"/>
            </a:pPr>
            <a:endParaRPr lang="en-US" sz="1600" dirty="0">
              <a:latin typeface="Times New Roman" pitchFamily="18" charset="0"/>
              <a:cs typeface="Times New Roman" pitchFamily="18" charset="0"/>
            </a:endParaRPr>
          </a:p>
          <a:p>
            <a:pPr algn="just" eaLnBrk="0" hangingPunct="0"/>
            <a:r>
              <a:rPr lang="en-US" sz="1600" b="1" dirty="0">
                <a:solidFill>
                  <a:srgbClr val="0D0D0D"/>
                </a:solidFill>
                <a:latin typeface="Times New Roman" pitchFamily="18" charset="0"/>
                <a:cs typeface="Times New Roman" pitchFamily="18" charset="0"/>
              </a:rPr>
              <a:t>Black tags/cards</a:t>
            </a:r>
            <a:r>
              <a:rPr lang="en-US" sz="1600" dirty="0">
                <a:solidFill>
                  <a:srgbClr val="0D0D0D"/>
                </a:solidFill>
                <a:latin typeface="Times New Roman" pitchFamily="18" charset="0"/>
                <a:cs typeface="Times New Roman" pitchFamily="18" charset="0"/>
              </a:rPr>
              <a:t> </a:t>
            </a:r>
            <a:r>
              <a:rPr lang="en-US" sz="1600" dirty="0">
                <a:latin typeface="Times New Roman" pitchFamily="18" charset="0"/>
                <a:cs typeface="Times New Roman" pitchFamily="18" charset="0"/>
              </a:rPr>
              <a:t>- (expectant)</a:t>
            </a:r>
          </a:p>
          <a:p>
            <a:pPr lvl="1" indent="-290513" algn="just" eaLnBrk="0" hangingPunct="0">
              <a:buFont typeface="Arial" charset="0"/>
              <a:buChar char="•"/>
            </a:pPr>
            <a:r>
              <a:rPr lang="en-US" sz="1600" dirty="0">
                <a:latin typeface="Times New Roman" pitchFamily="18" charset="0"/>
                <a:cs typeface="Times New Roman" pitchFamily="18" charset="0"/>
              </a:rPr>
              <a:t>are used for the deceased and for those whose injuries are so extensive that they will not be able to survive given the care that is available   </a:t>
            </a:r>
          </a:p>
        </p:txBody>
      </p:sp>
      <p:sp>
        <p:nvSpPr>
          <p:cNvPr id="5" name="Rectangle 4"/>
          <p:cNvSpPr/>
          <p:nvPr/>
        </p:nvSpPr>
        <p:spPr>
          <a:xfrm>
            <a:off x="0" y="134250"/>
            <a:ext cx="2039341" cy="461665"/>
          </a:xfrm>
          <a:prstGeom prst="rect">
            <a:avLst/>
          </a:prstGeom>
        </p:spPr>
        <p:txBody>
          <a:bodyPr wrap="none">
            <a:spAutoFit/>
          </a:bodyPr>
          <a:lstStyle/>
          <a:p>
            <a:r>
              <a:rPr lang="en-US" sz="2400" dirty="0" smtClean="0">
                <a:solidFill>
                  <a:schemeClr val="bg1"/>
                </a:solidFill>
                <a:latin typeface="Times New Roman" pitchFamily="18" charset="0"/>
                <a:cs typeface="Times New Roman" pitchFamily="18" charset="0"/>
              </a:rPr>
              <a:t>TRIAGE cards</a:t>
            </a:r>
            <a:endParaRPr lang="en-US" sz="2400" dirty="0">
              <a:solidFill>
                <a:schemeClr val="bg1"/>
              </a:solidFill>
            </a:endParaRPr>
          </a:p>
        </p:txBody>
      </p:sp>
    </p:spTree>
    <p:extLst>
      <p:ext uri="{BB962C8B-B14F-4D97-AF65-F5344CB8AC3E}">
        <p14:creationId xmlns:p14="http://schemas.microsoft.com/office/powerpoint/2010/main" val="1102047602"/>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2673</TotalTime>
  <Words>801</Words>
  <Application>Microsoft Office PowerPoint</Application>
  <PresentationFormat>Widescreen</PresentationFormat>
  <Paragraphs>95</Paragraphs>
  <Slides>17</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8" baseType="lpstr">
      <vt:lpstr>MS PGothic</vt:lpstr>
      <vt:lpstr>Arial</vt:lpstr>
      <vt:lpstr>Arial Hebrew</vt:lpstr>
      <vt:lpstr>Calibri</vt:lpstr>
      <vt:lpstr>Century Gothic</vt:lpstr>
      <vt:lpstr>Mangal</vt:lpstr>
      <vt:lpstr>Times New Roman</vt:lpstr>
      <vt:lpstr>Wingdings</vt:lpstr>
      <vt:lpstr>Wingdings 3</vt:lpstr>
      <vt:lpstr>Slice</vt:lpstr>
      <vt:lpstr>Visio.Drawing.11</vt:lpstr>
      <vt:lpstr>Smart I (eye) Advisory Rescue Systems (SIARS) </vt:lpstr>
      <vt:lpstr>PROJECT PARTNERS</vt:lpstr>
      <vt:lpstr>INTRODUCTION</vt:lpstr>
      <vt:lpstr>Objectives of the project Siars</vt:lpstr>
      <vt:lpstr>PowerPoint Presentation</vt:lpstr>
      <vt:lpstr>Advisory module / OFFLINE Module</vt:lpstr>
      <vt:lpstr>BENEFITS OF SIARS</vt:lpstr>
      <vt:lpstr>PowerPoint Presentation</vt:lpstr>
      <vt:lpstr>PowerPoint Presentation</vt:lpstr>
      <vt:lpstr>Functionality of the Telemedical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REQUIREMENTS FOR THE SIX-MONTHLY PROGRESS REPORTS</dc:title>
  <dc:creator>m-r DIMITAR BOGATINOV</dc:creator>
  <cp:lastModifiedBy>Windows User</cp:lastModifiedBy>
  <cp:revision>70</cp:revision>
  <dcterms:created xsi:type="dcterms:W3CDTF">2015-06-11T11:04:41Z</dcterms:created>
  <dcterms:modified xsi:type="dcterms:W3CDTF">2017-10-20T18:34:25Z</dcterms:modified>
</cp:coreProperties>
</file>